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80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6" r:id="rId19"/>
    <p:sldId id="275" r:id="rId20"/>
    <p:sldId id="283" r:id="rId21"/>
    <p:sldId id="281" r:id="rId22"/>
    <p:sldId id="276" r:id="rId23"/>
    <p:sldId id="284" r:id="rId24"/>
    <p:sldId id="277" r:id="rId25"/>
    <p:sldId id="285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4"/>
    <p:restoredTop sz="89189"/>
  </p:normalViewPr>
  <p:slideViewPr>
    <p:cSldViewPr snapToGrid="0" snapToObjects="1">
      <p:cViewPr>
        <p:scale>
          <a:sx n="126" d="100"/>
          <a:sy n="126" d="100"/>
        </p:scale>
        <p:origin x="14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02C18-AB96-FB45-8733-3DFAD5DC77EC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D6F8F-D55A-C04D-A0AD-278AA239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minutes</a:t>
            </a:r>
            <a:r>
              <a:rPr lang="en-US" baseline="0" dirty="0" smtClean="0"/>
              <a:t> + 5 minutes for questions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Shoot for about 25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D6F8F-D55A-C04D-A0AD-278AA239C9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2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D6F8F-D55A-C04D-A0AD-278AA239C9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D6F8F-D55A-C04D-A0AD-278AA239C9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Wall of words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D6F8F-D55A-C04D-A0AD-278AA239C9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5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EE6A-E25D-4842-8BA8-CC0BE880E6E5}" type="datetime1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0B1D-7889-5243-9CFA-6C90E63F2918}" type="datetime1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DBE2-E0DE-A145-8D4E-2ACECDFB95CF}" type="datetime1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5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97B0-86A7-7D4E-A115-3BC16176E678}" type="datetime1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E5F2-6128-EB4E-A16B-8AEBA6EE3C35}" type="datetime1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E5D9-982A-E449-A5BB-F05FBF2BF8EB}" type="datetime1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4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8E5D-5363-8240-BB1A-C77C3915D9C8}" type="datetime1">
              <a:rPr lang="en-US" smtClean="0"/>
              <a:t>4/5/17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730C-E75A-364A-A364-144A083141E9}" type="datetime1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6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54B5-CDDC-D644-B195-DD76F7CCE8C0}" type="datetime1">
              <a:rPr lang="en-US" smtClean="0"/>
              <a:t>4/5/17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6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B146-9EFD-E444-99F2-1D5603706018}" type="datetime1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BF44-2C21-C944-857C-F53F0F8DB28B}" type="datetime1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7E5F-96C2-6041-99EC-018E67202674}" type="datetime1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DBE0-0C38-3B4A-93E9-01A22B4C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dinda.org/" TargetMode="External"/><Relationship Id="rId4" Type="http://schemas.openxmlformats.org/officeDocument/2006/relationships/hyperlink" Target="mailto:guliani@wisc.edu" TargetMode="External"/><Relationship Id="rId5" Type="http://schemas.openxmlformats.org/officeDocument/2006/relationships/hyperlink" Target="http://pages.cs.wisc.edu/~guliani/" TargetMode="External"/><Relationship Id="rId6" Type="http://schemas.openxmlformats.org/officeDocument/2006/relationships/hyperlink" Target="http://presciencelab.org/" TargetMode="External"/><Relationship Id="rId7" Type="http://schemas.openxmlformats.org/officeDocument/2006/relationships/hyperlink" Target="http://v3vee.org/" TargetMode="Externa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dinda@northwestern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6285"/>
            <a:ext cx="7772400" cy="12582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Dark Shadows:</a:t>
            </a:r>
            <a:br>
              <a:rPr lang="en-US" dirty="0" smtClean="0"/>
            </a:br>
            <a:r>
              <a:rPr lang="en-US" dirty="0" smtClean="0"/>
              <a:t>User-level Guest/Host </a:t>
            </a:r>
            <a:br>
              <a:rPr lang="en-US" dirty="0" smtClean="0"/>
            </a:br>
            <a:r>
              <a:rPr lang="en-US" dirty="0" smtClean="0"/>
              <a:t>Linux Process Shadowing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30317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Peter Dinda</a:t>
            </a:r>
          </a:p>
          <a:p>
            <a:r>
              <a:rPr lang="en-US" dirty="0" err="1" smtClean="0"/>
              <a:t>Akhil</a:t>
            </a:r>
            <a:r>
              <a:rPr lang="en-US" dirty="0" smtClean="0"/>
              <a:t> </a:t>
            </a:r>
            <a:r>
              <a:rPr lang="en-US" dirty="0" err="1" smtClean="0"/>
              <a:t>Guliani</a:t>
            </a:r>
            <a:endParaRPr lang="en-US" dirty="0" smtClean="0"/>
          </a:p>
          <a:p>
            <a:r>
              <a:rPr lang="en-US" dirty="0" smtClean="0"/>
              <a:t>Prescience Lab </a:t>
            </a:r>
          </a:p>
          <a:p>
            <a:r>
              <a:rPr lang="en-US" dirty="0" smtClean="0"/>
              <a:t>Department of EECS</a:t>
            </a:r>
          </a:p>
          <a:p>
            <a:r>
              <a:rPr lang="en-US" dirty="0" smtClean="0"/>
              <a:t>Northwestern University</a:t>
            </a:r>
          </a:p>
          <a:p>
            <a:endParaRPr lang="en-US" dirty="0" smtClean="0"/>
          </a:p>
          <a:p>
            <a:r>
              <a:rPr lang="en-US" dirty="0" err="1" smtClean="0"/>
              <a:t>pdinda.org</a:t>
            </a:r>
            <a:endParaRPr lang="en-US" dirty="0" smtClean="0"/>
          </a:p>
          <a:p>
            <a:r>
              <a:rPr lang="en-US" dirty="0" err="1" smtClean="0"/>
              <a:t>presciencelab.org</a:t>
            </a:r>
            <a:endParaRPr lang="en-US" dirty="0" smtClean="0"/>
          </a:p>
          <a:p>
            <a:r>
              <a:rPr lang="en-US" dirty="0" smtClean="0"/>
              <a:t>v3vee.org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015877"/>
            <a:ext cx="1905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81000" y="4603377"/>
            <a:ext cx="1981200" cy="1843088"/>
            <a:chOff x="0" y="0"/>
            <a:chExt cx="1248" cy="1161"/>
          </a:xfrm>
        </p:grpSpPr>
        <p:pic>
          <p:nvPicPr>
            <p:cNvPr id="6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57" b="18866"/>
            <a:stretch>
              <a:fillRect/>
            </a:stretch>
          </p:blipFill>
          <p:spPr bwMode="auto">
            <a:xfrm>
              <a:off x="0" y="0"/>
              <a:ext cx="1216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/>
            </p:cNvSpPr>
            <p:nvPr/>
          </p:nvSpPr>
          <p:spPr bwMode="auto">
            <a:xfrm>
              <a:off x="1027" y="34"/>
              <a:ext cx="221" cy="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/>
            </p:cNvSpPr>
            <p:nvPr/>
          </p:nvSpPr>
          <p:spPr bwMode="auto">
            <a:xfrm>
              <a:off x="1027" y="1024"/>
              <a:ext cx="221" cy="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 flipV="1">
            <a:off x="5323114" y="4106944"/>
            <a:ext cx="1273628" cy="12617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96742" y="3909956"/>
            <a:ext cx="1656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Currently 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U.Wisconsin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75" name="Content Placeholder 7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Service requirements (to put into a capsule)</a:t>
            </a:r>
          </a:p>
          <a:p>
            <a:pPr lvl="1"/>
            <a:r>
              <a:rPr lang="en-US" dirty="0" smtClean="0"/>
              <a:t>Statically linked, yet position independent</a:t>
            </a:r>
          </a:p>
          <a:p>
            <a:pPr lvl="1"/>
            <a:r>
              <a:rPr lang="en-US" dirty="0" smtClean="0"/>
              <a:t>No pointers into the stack (stack can move)</a:t>
            </a:r>
          </a:p>
          <a:p>
            <a:pPr lvl="1"/>
            <a:r>
              <a:rPr lang="en-US" dirty="0" smtClean="0"/>
              <a:t>Heap via handles (heap can move)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Map maintenance</a:t>
            </a:r>
          </a:p>
          <a:p>
            <a:pPr lvl="1"/>
            <a:r>
              <a:rPr lang="en-US" dirty="0" smtClean="0"/>
              <a:t>Guest side must notify when page mapping change, but guest kernel can change these without informing guest process</a:t>
            </a:r>
            <a:endParaRPr lang="en-US" dirty="0"/>
          </a:p>
          <a:p>
            <a:pPr lvl="1"/>
            <a:r>
              <a:rPr lang="en-US" dirty="0" smtClean="0"/>
              <a:t>Partial solution: intercept </a:t>
            </a:r>
            <a:r>
              <a:rPr lang="en-US" dirty="0" err="1" smtClean="0"/>
              <a:t>mmap</a:t>
            </a:r>
            <a:r>
              <a:rPr lang="en-US" dirty="0" smtClean="0"/>
              <a:t>() </a:t>
            </a:r>
          </a:p>
          <a:p>
            <a:pPr lvl="2"/>
            <a:r>
              <a:rPr lang="en-US" dirty="0" err="1"/>
              <a:t>m</a:t>
            </a:r>
            <a:r>
              <a:rPr lang="en-US" dirty="0" err="1" smtClean="0"/>
              <a:t>map</a:t>
            </a:r>
            <a:r>
              <a:rPr lang="en-US" dirty="0" smtClean="0"/>
              <a:t>() triggers map maintenance</a:t>
            </a:r>
          </a:p>
          <a:p>
            <a:pPr lvl="2"/>
            <a:r>
              <a:rPr lang="en-US" dirty="0" err="1" smtClean="0"/>
              <a:t>mmap</a:t>
            </a:r>
            <a:r>
              <a:rPr lang="en-US" dirty="0" smtClean="0"/>
              <a:t>() wrapper forces eager page table entry creation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err="1" smtClean="0"/>
              <a:t>mmap</a:t>
            </a:r>
            <a:r>
              <a:rPr lang="en-US" dirty="0" smtClean="0"/>
              <a:t>() Really Work For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52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mmap</a:t>
            </a:r>
            <a:r>
              <a:rPr lang="en-US" dirty="0" smtClean="0"/>
              <a:t>() is used in the shadow process to reconstruct the page table of the guest process in the shadow process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We </a:t>
            </a:r>
            <a:r>
              <a:rPr lang="en-US" dirty="0" err="1" smtClean="0">
                <a:solidFill>
                  <a:srgbClr val="00B050"/>
                </a:solidFill>
              </a:rPr>
              <a:t>mmap</a:t>
            </a:r>
            <a:r>
              <a:rPr lang="en-US" dirty="0" smtClean="0">
                <a:solidFill>
                  <a:srgbClr val="00B050"/>
                </a:solidFill>
              </a:rPr>
              <a:t>() /dev/mem</a:t>
            </a:r>
          </a:p>
          <a:p>
            <a:r>
              <a:rPr lang="en-US" dirty="0" err="1" smtClean="0"/>
              <a:t>mmap</a:t>
            </a:r>
            <a:r>
              <a:rPr lang="en-US" dirty="0" smtClean="0"/>
              <a:t>() is designed to construct region-based address spaces, not page table entry-based address spaces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every page table entry turns into a region, we will overwhelm </a:t>
            </a:r>
            <a:r>
              <a:rPr lang="en-US" dirty="0" err="1" smtClean="0">
                <a:solidFill>
                  <a:srgbClr val="FF0000"/>
                </a:solidFill>
              </a:rPr>
              <a:t>mmap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</a:p>
          <a:p>
            <a:r>
              <a:rPr lang="en-US" dirty="0" smtClean="0"/>
              <a:t>GPA-&gt;HPA at VMM level is a much smaller issue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Virtual/Physical Contiguity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2170" y="2033314"/>
            <a:ext cx="1124161" cy="361372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1258" y="1449623"/>
            <a:ext cx="1124161" cy="45493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91168" y="1154112"/>
            <a:ext cx="0" cy="295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2343" y="1417638"/>
            <a:ext cx="750334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Guest</a:t>
            </a:r>
          </a:p>
          <a:p>
            <a:pPr algn="ctr"/>
            <a:r>
              <a:rPr lang="en-US" sz="1200" dirty="0" smtClean="0"/>
              <a:t>Kernel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11258" y="2518845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410" y="2534303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1258" y="3913376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10" y="3928834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043" y="4494513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6195" y="4494273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0455" y="5056949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0607" y="5056710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195" y="5655428"/>
            <a:ext cx="1422630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17" name="Rectangle 16"/>
          <p:cNvSpPr/>
          <p:nvPr/>
        </p:nvSpPr>
        <p:spPr>
          <a:xfrm>
            <a:off x="2767320" y="4134902"/>
            <a:ext cx="1124161" cy="151214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66301" y="5655428"/>
            <a:ext cx="1422630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Physical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7030" y="2581287"/>
            <a:ext cx="930290" cy="188874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30204" y="2715888"/>
            <a:ext cx="951769" cy="190066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10039" y="2008017"/>
            <a:ext cx="1124161" cy="361372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09127" y="1424326"/>
            <a:ext cx="1124161" cy="45493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989037" y="1128815"/>
            <a:ext cx="0" cy="295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00212" y="1392341"/>
            <a:ext cx="750334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Guest</a:t>
            </a:r>
          </a:p>
          <a:p>
            <a:pPr algn="ctr"/>
            <a:r>
              <a:rPr lang="en-US" sz="1200" dirty="0" smtClean="0"/>
              <a:t>Kernel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5409127" y="2493548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69279" y="2509006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09127" y="3888079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69279" y="3903537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03912" y="4469216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64064" y="4468976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08324" y="5031652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68476" y="5031413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4064" y="5630131"/>
            <a:ext cx="1422630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39" name="Rectangle 38"/>
          <p:cNvSpPr/>
          <p:nvPr/>
        </p:nvSpPr>
        <p:spPr>
          <a:xfrm>
            <a:off x="7465189" y="4109605"/>
            <a:ext cx="1124161" cy="151214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64170" y="5630131"/>
            <a:ext cx="1422630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Physical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9703" y="2826195"/>
            <a:ext cx="951769" cy="190066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0655" y="2960652"/>
            <a:ext cx="951769" cy="190066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35003" y="2532637"/>
            <a:ext cx="930186" cy="2729608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518635" y="2715888"/>
            <a:ext cx="939624" cy="1630289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9" idx="1"/>
          </p:cNvCxnSpPr>
          <p:nvPr/>
        </p:nvCxnSpPr>
        <p:spPr>
          <a:xfrm>
            <a:off x="6535003" y="2826195"/>
            <a:ext cx="930186" cy="203948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535003" y="2944716"/>
            <a:ext cx="923256" cy="1231068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156959" y="1430078"/>
            <a:ext cx="13949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GOOD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4 PTEs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1 </a:t>
            </a:r>
            <a:r>
              <a:rPr lang="en-US" sz="2400" dirty="0" err="1" smtClean="0">
                <a:solidFill>
                  <a:srgbClr val="00B050"/>
                </a:solidFill>
              </a:rPr>
              <a:t>mmap</a:t>
            </a:r>
            <a:r>
              <a:rPr lang="en-US" sz="2400" dirty="0" smtClean="0">
                <a:solidFill>
                  <a:srgbClr val="00B050"/>
                </a:solidFill>
              </a:rPr>
              <a:t>()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32746" y="1389156"/>
            <a:ext cx="15151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BAD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4 PTEs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4 </a:t>
            </a:r>
            <a:r>
              <a:rPr lang="en-US" sz="2400" dirty="0" err="1" smtClean="0">
                <a:solidFill>
                  <a:srgbClr val="FF0000"/>
                </a:solidFill>
              </a:rPr>
              <a:t>mmap</a:t>
            </a:r>
            <a:r>
              <a:rPr lang="en-US" sz="2400" dirty="0" smtClean="0">
                <a:solidFill>
                  <a:srgbClr val="FF0000"/>
                </a:solidFill>
              </a:rPr>
              <a:t>()s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566195" y="58317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Much Compression In Practice?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312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Collected ~1.2 million page tables on production machines</a:t>
            </a:r>
          </a:p>
          <a:p>
            <a:pPr lvl="1"/>
            <a:r>
              <a:rPr lang="en-US" i="1" dirty="0" smtClean="0"/>
              <a:t>Murphy: </a:t>
            </a:r>
            <a:r>
              <a:rPr lang="en-US" dirty="0" smtClean="0"/>
              <a:t>Midrange instructional database server with ~50 users developing web apps (Oracle/Apache) querying over the FEC political campaign contribution data</a:t>
            </a:r>
          </a:p>
          <a:p>
            <a:pPr lvl="1"/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Hanlon: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High-end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server+accelerators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with ~150 users doing introductory computer systems labs</a:t>
            </a:r>
          </a:p>
          <a:p>
            <a:r>
              <a:rPr lang="en-US" dirty="0" smtClean="0"/>
              <a:t>Every 15 minutes for 19 days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 all page tables for current processes</a:t>
            </a:r>
          </a:p>
          <a:p>
            <a:pPr lvl="1"/>
            <a:r>
              <a:rPr lang="en-US" dirty="0" smtClean="0"/>
              <a:t>Compress into </a:t>
            </a:r>
            <a:r>
              <a:rPr lang="en-US" dirty="0" err="1" smtClean="0"/>
              <a:t>mmap</a:t>
            </a:r>
            <a:r>
              <a:rPr lang="en-US" dirty="0" smtClean="0"/>
              <a:t>() form</a:t>
            </a:r>
          </a:p>
          <a:p>
            <a:pPr lvl="1"/>
            <a:r>
              <a:rPr lang="en-US" dirty="0" smtClean="0"/>
              <a:t>Analyze compression and other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144051"/>
            <a:ext cx="8199120" cy="657553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66640" y="965200"/>
            <a:ext cx="0" cy="494792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4507" y="965200"/>
            <a:ext cx="2263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Vast majority of page tables compress to tractable numbers of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mmap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()s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05739"/>
            <a:ext cx="8059420" cy="64634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886960" y="3606800"/>
            <a:ext cx="174752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94986" y="1016000"/>
            <a:ext cx="2690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There is considerable variation in compression ratio</a:t>
            </a:r>
            <a:r>
              <a:rPr lang="is-IS" sz="24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29" y="287020"/>
            <a:ext cx="8317335" cy="6256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6666" y="1493520"/>
            <a:ext cx="2690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>
                <a:solidFill>
                  <a:schemeClr val="accent6">
                    <a:lumMod val="75000"/>
                  </a:schemeClr>
                </a:solidFill>
              </a:rPr>
              <a:t>…but no relationship between size and compressibility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132320" y="5120640"/>
            <a:ext cx="10160" cy="457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40573" y="4658975"/>
            <a:ext cx="98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Oracle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Overall results show </a:t>
            </a:r>
            <a:r>
              <a:rPr lang="en-US" dirty="0" err="1" smtClean="0">
                <a:solidFill>
                  <a:srgbClr val="00B050"/>
                </a:solidFill>
              </a:rPr>
              <a:t>mmap</a:t>
            </a:r>
            <a:r>
              <a:rPr lang="en-US" dirty="0" smtClean="0">
                <a:solidFill>
                  <a:srgbClr val="00B050"/>
                </a:solidFill>
              </a:rPr>
              <a:t>() will work fine </a:t>
            </a:r>
            <a:r>
              <a:rPr lang="en-US" dirty="0" smtClean="0"/>
              <a:t>for reconstructing guest process page tables in the shadow process</a:t>
            </a:r>
          </a:p>
          <a:p>
            <a:endParaRPr lang="en-US" dirty="0"/>
          </a:p>
          <a:p>
            <a:r>
              <a:rPr lang="en-US" dirty="0" smtClean="0"/>
              <a:t>Observation:   Kernel (and user code) already optimizes page placement for contiguity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ide effect is the high compressibility noted here</a:t>
            </a:r>
            <a:r>
              <a:rPr lang="is-IS" dirty="0" smtClean="0"/>
              <a:t>… </a:t>
            </a:r>
          </a:p>
          <a:p>
            <a:pPr lvl="1"/>
            <a:r>
              <a:rPr lang="is-IS" dirty="0" smtClean="0"/>
              <a:t>Segments, etc, making comeback...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Security/Protection/Trust Achievable using </a:t>
            </a:r>
            <a:r>
              <a:rPr lang="en-US" sz="3600" smtClean="0"/>
              <a:t>Regular Unix/Linux/VMM </a:t>
            </a:r>
            <a:r>
              <a:rPr lang="en-US" sz="3600" dirty="0" smtClean="0"/>
              <a:t>mechanisms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Abstract page table discovery is already access controlled via /proc entries</a:t>
            </a:r>
          </a:p>
          <a:p>
            <a:r>
              <a:rPr lang="en-US" dirty="0"/>
              <a:t>Binding </a:t>
            </a:r>
            <a:r>
              <a:rPr lang="en-US" dirty="0" smtClean="0"/>
              <a:t>problem </a:t>
            </a:r>
          </a:p>
          <a:p>
            <a:pPr lvl="1"/>
            <a:r>
              <a:rPr lang="en-US" dirty="0" err="1" smtClean="0"/>
              <a:t>VM+guest</a:t>
            </a:r>
            <a:r>
              <a:rPr lang="en-US" dirty="0" smtClean="0"/>
              <a:t> process -&gt; shadow process</a:t>
            </a:r>
            <a:endParaRPr lang="en-US" dirty="0"/>
          </a:p>
          <a:p>
            <a:r>
              <a:rPr lang="en-US" dirty="0"/>
              <a:t>Shadow process must have privilege to </a:t>
            </a:r>
            <a:r>
              <a:rPr lang="en-US" dirty="0" err="1"/>
              <a:t>mmap</a:t>
            </a:r>
            <a:r>
              <a:rPr lang="en-US" dirty="0"/>
              <a:t> /dev/mem (root, typically)</a:t>
            </a:r>
          </a:p>
          <a:p>
            <a:pPr lvl="1"/>
            <a:r>
              <a:rPr lang="en-US" dirty="0" err="1"/>
              <a:t>setuid</a:t>
            </a:r>
            <a:r>
              <a:rPr lang="en-US" dirty="0"/>
              <a:t> process -&gt; this is a weakness</a:t>
            </a:r>
          </a:p>
          <a:p>
            <a:r>
              <a:rPr lang="en-US" dirty="0" smtClean="0"/>
              <a:t>VMM’s GPA-&gt;HPA translation public to owner of VM and root, hence valid HPA range available</a:t>
            </a:r>
          </a:p>
          <a:p>
            <a:pPr lvl="1"/>
            <a:r>
              <a:rPr lang="en-US" dirty="0" smtClean="0"/>
              <a:t>Can avoid shadow </a:t>
            </a:r>
            <a:r>
              <a:rPr lang="en-US" dirty="0" err="1" smtClean="0"/>
              <a:t>mmaping</a:t>
            </a:r>
            <a:r>
              <a:rPr lang="en-US" dirty="0" smtClean="0"/>
              <a:t>() physical memory the guest does not own</a:t>
            </a:r>
          </a:p>
          <a:p>
            <a:r>
              <a:rPr lang="is-IS" dirty="0" smtClean="0"/>
              <a:t>… lots more in paper...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440" y="1600200"/>
            <a:ext cx="8503920" cy="40318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Guest:  	No special privileges needed other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	than access to its own abstract page table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Host: 	</a:t>
            </a:r>
            <a:r>
              <a:rPr lang="en-US" sz="3200" b="1" dirty="0" smtClean="0">
                <a:solidFill>
                  <a:schemeClr val="bg1"/>
                </a:solidFill>
              </a:rPr>
              <a:t>Dark shadow is a </a:t>
            </a:r>
            <a:r>
              <a:rPr lang="en-US" sz="3200" b="1" dirty="0" err="1" smtClean="0">
                <a:solidFill>
                  <a:schemeClr val="bg1"/>
                </a:solidFill>
              </a:rPr>
              <a:t>setuid</a:t>
            </a:r>
            <a:r>
              <a:rPr lang="en-US" sz="3200" b="1" dirty="0" smtClean="0">
                <a:solidFill>
                  <a:schemeClr val="bg1"/>
                </a:solidFill>
              </a:rPr>
              <a:t> root tool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VMM: 	No special privileges for dark shadow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	Special privileges may be needed for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	a particular service</a:t>
            </a:r>
          </a:p>
        </p:txBody>
      </p:sp>
    </p:spTree>
    <p:extLst>
      <p:ext uri="{BB962C8B-B14F-4D97-AF65-F5344CB8AC3E}">
        <p14:creationId xmlns:p14="http://schemas.microsoft.com/office/powerpoint/2010/main" val="6667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78419"/>
              </p:ext>
            </p:extLst>
          </p:nvPr>
        </p:nvGraphicFramePr>
        <p:xfrm>
          <a:off x="1305560" y="1429384"/>
          <a:ext cx="653288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345"/>
                <a:gridCol w="189453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Lines of C/ASM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Guest user (page</a:t>
                      </a:r>
                      <a:r>
                        <a:rPr lang="en-US" baseline="0" dirty="0" smtClean="0"/>
                        <a:t> table extraction)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Host user (dark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shadow </a:t>
                      </a:r>
                      <a:r>
                        <a:rPr lang="en-US" baseline="0" dirty="0" smtClean="0"/>
                        <a:t>+ capsule template)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VMM changes (existing host </a:t>
                      </a:r>
                      <a:r>
                        <a:rPr lang="en-US" dirty="0" err="1" smtClean="0"/>
                        <a:t>hypercall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mech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VMM changes</a:t>
                      </a:r>
                      <a:r>
                        <a:rPr lang="en-US" baseline="0" dirty="0" smtClean="0"/>
                        <a:t> (existing GPA-&gt;HPA translation)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688079"/>
            <a:ext cx="8483600" cy="28508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Extracts page tables on the guest</a:t>
            </a:r>
          </a:p>
          <a:p>
            <a:r>
              <a:rPr lang="en-US" dirty="0" smtClean="0"/>
              <a:t>Communicates page tables to the host</a:t>
            </a:r>
          </a:p>
          <a:p>
            <a:pPr lvl="1"/>
            <a:r>
              <a:rPr lang="en-US" dirty="0" smtClean="0"/>
              <a:t>Adding GPA-&gt;HPA layer</a:t>
            </a:r>
          </a:p>
          <a:p>
            <a:r>
              <a:rPr lang="en-US" dirty="0" smtClean="0"/>
              <a:t>Reconstructs page tables on the host</a:t>
            </a:r>
          </a:p>
          <a:p>
            <a:r>
              <a:rPr lang="en-US" dirty="0" smtClean="0"/>
              <a:t>Basic communication between guest and host</a:t>
            </a:r>
          </a:p>
          <a:p>
            <a:r>
              <a:rPr lang="en-US" dirty="0" smtClean="0"/>
              <a:t>Template for building a service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5119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Shadow process abstraction is a powerful tool for implementing virtualization services</a:t>
            </a:r>
          </a:p>
          <a:p>
            <a:pPr lvl="1"/>
            <a:r>
              <a:rPr lang="en-US" dirty="0" smtClean="0"/>
              <a:t>Not our innovation</a:t>
            </a:r>
          </a:p>
          <a:p>
            <a:endParaRPr lang="en-US" dirty="0"/>
          </a:p>
          <a:p>
            <a:r>
              <a:rPr lang="en-US" dirty="0" smtClean="0"/>
              <a:t>We show it is </a:t>
            </a:r>
            <a:r>
              <a:rPr lang="en-US" dirty="0" smtClean="0">
                <a:solidFill>
                  <a:srgbClr val="00B050"/>
                </a:solidFill>
              </a:rPr>
              <a:t>feasible to implement it at user-level </a:t>
            </a:r>
            <a:r>
              <a:rPr lang="en-US" dirty="0" smtClean="0"/>
              <a:t>without guest or host kernel changes</a:t>
            </a:r>
          </a:p>
          <a:p>
            <a:pPr lvl="1"/>
            <a:r>
              <a:rPr lang="en-US" dirty="0" smtClean="0"/>
              <a:t>Our innovation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Arguably securely, with sufficient performance, and with tractable difficulty for the service implementer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 Forwarding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1"/>
            <a:ext cx="8483600" cy="31861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Guest is where the subtlety is</a:t>
            </a:r>
          </a:p>
          <a:p>
            <a:pPr lvl="1"/>
            <a:r>
              <a:rPr lang="en-US" dirty="0" smtClean="0"/>
              <a:t>LD_PRELOAD library</a:t>
            </a:r>
          </a:p>
          <a:p>
            <a:pPr lvl="1"/>
            <a:r>
              <a:rPr lang="en-US" dirty="0" smtClean="0"/>
              <a:t>Constructor launches monitor thread</a:t>
            </a:r>
          </a:p>
          <a:p>
            <a:pPr lvl="1"/>
            <a:r>
              <a:rPr lang="en-US" dirty="0" smtClean="0"/>
              <a:t>Monitor thread attaches to parent using </a:t>
            </a:r>
            <a:r>
              <a:rPr lang="en-US" dirty="0" err="1" smtClean="0"/>
              <a:t>ptrace</a:t>
            </a:r>
            <a:endParaRPr lang="en-US" dirty="0" smtClean="0"/>
          </a:p>
          <a:p>
            <a:r>
              <a:rPr lang="en-US" dirty="0" smtClean="0"/>
              <a:t>Host just reissues the system call</a:t>
            </a:r>
          </a:p>
          <a:p>
            <a:r>
              <a:rPr lang="en-US" dirty="0" smtClean="0"/>
              <a:t>Works fine</a:t>
            </a:r>
          </a:p>
          <a:p>
            <a:pPr lvl="1"/>
            <a:r>
              <a:rPr lang="en-US" dirty="0" smtClean="0"/>
              <a:t>Overhead of </a:t>
            </a:r>
            <a:r>
              <a:rPr lang="en-US" dirty="0" err="1" smtClean="0"/>
              <a:t>ptrace</a:t>
            </a:r>
            <a:r>
              <a:rPr lang="en-US" dirty="0" smtClean="0"/>
              <a:t> limits performance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25177"/>
              </p:ext>
            </p:extLst>
          </p:nvPr>
        </p:nvGraphicFramePr>
        <p:xfrm>
          <a:off x="1432560" y="1417638"/>
          <a:ext cx="6532880" cy="158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345"/>
                <a:gridCol w="1894535"/>
              </a:tblGrid>
              <a:tr h="491045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Lines of C/ASM</a:t>
                      </a:r>
                      <a:endParaRPr lang="en-US" dirty="0"/>
                    </a:p>
                  </a:txBody>
                  <a:tcPr/>
                </a:tc>
              </a:tr>
              <a:tr h="347811">
                <a:tc>
                  <a:txBody>
                    <a:bodyPr/>
                    <a:lstStyle/>
                    <a:p>
                      <a:r>
                        <a:rPr lang="en-US" dirty="0" smtClean="0"/>
                        <a:t>Guest user (system</a:t>
                      </a:r>
                      <a:r>
                        <a:rPr lang="en-US" baseline="0" dirty="0" smtClean="0"/>
                        <a:t> call interception)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~500</a:t>
                      </a:r>
                      <a:endParaRPr lang="en-US" dirty="0"/>
                    </a:p>
                  </a:txBody>
                  <a:tcPr/>
                </a:tc>
              </a:tr>
              <a:tr h="347811">
                <a:tc>
                  <a:txBody>
                    <a:bodyPr/>
                    <a:lstStyle/>
                    <a:p>
                      <a:r>
                        <a:rPr lang="en-US" dirty="0" smtClean="0"/>
                        <a:t>Host user (simple system</a:t>
                      </a:r>
                      <a:r>
                        <a:rPr lang="en-US" baseline="0" dirty="0" smtClean="0"/>
                        <a:t> call assembly stub)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~160</a:t>
                      </a:r>
                    </a:p>
                  </a:txBody>
                  <a:tcPr/>
                </a:tc>
              </a:tr>
              <a:tr h="347811">
                <a:tc>
                  <a:txBody>
                    <a:bodyPr/>
                    <a:lstStyle/>
                    <a:p>
                      <a:r>
                        <a:rPr lang="en-US" dirty="0" smtClean="0"/>
                        <a:t>VMM changes (existing host </a:t>
                      </a:r>
                      <a:r>
                        <a:rPr lang="en-US" dirty="0" err="1" smtClean="0"/>
                        <a:t>hypercall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mech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9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40966" y="4385859"/>
            <a:ext cx="7945834" cy="893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41001" y="4381709"/>
            <a:ext cx="4274883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535729" y="2107511"/>
            <a:ext cx="110971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73477" y="1746402"/>
            <a:ext cx="1694515" cy="22929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93901" y="1883993"/>
            <a:ext cx="110971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097959" y="1997128"/>
            <a:ext cx="110971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67707" y="2107511"/>
            <a:ext cx="110813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System Call Forwarding and </a:t>
            </a:r>
            <a:br>
              <a:rPr lang="en-US" sz="3600" dirty="0" smtClean="0"/>
            </a:br>
            <a:r>
              <a:rPr lang="en-US" sz="3600" dirty="0" smtClean="0"/>
              <a:t>Device File-level Device Virtualization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79127" y="2345658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3107" y="2283177"/>
            <a:ext cx="58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Guest</a:t>
            </a:r>
          </a:p>
          <a:p>
            <a:pPr algn="ctr"/>
            <a:r>
              <a:rPr lang="en-US" sz="1200" dirty="0"/>
              <a:t>Kernel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8675" y="2762029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5837" y="278520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/>
              <a:t>User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61812" y="3148563"/>
            <a:ext cx="11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72768" y="3098579"/>
            <a:ext cx="11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Host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24" name="Rectangle 23"/>
          <p:cNvSpPr/>
          <p:nvPr/>
        </p:nvSpPr>
        <p:spPr>
          <a:xfrm>
            <a:off x="7672328" y="2366489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26308" y="2304008"/>
            <a:ext cx="58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Host</a:t>
            </a:r>
            <a:endParaRPr lang="en-US" sz="1200" dirty="0"/>
          </a:p>
          <a:p>
            <a:pPr algn="ctr"/>
            <a:r>
              <a:rPr lang="en-US" sz="1200" dirty="0"/>
              <a:t>Kernel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71876" y="2782860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89038" y="2806037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/>
              <a:t>User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961812" y="3614597"/>
            <a:ext cx="1046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97762" y="3625554"/>
            <a:ext cx="1180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Shadow Process</a:t>
            </a:r>
            <a:endParaRPr lang="en-US" sz="1200" i="1" dirty="0"/>
          </a:p>
        </p:txBody>
      </p:sp>
      <p:sp>
        <p:nvSpPr>
          <p:cNvPr id="42" name="Rectangle 41"/>
          <p:cNvSpPr/>
          <p:nvPr/>
        </p:nvSpPr>
        <p:spPr>
          <a:xfrm>
            <a:off x="7137647" y="4874480"/>
            <a:ext cx="1549188" cy="407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73477" y="4442177"/>
            <a:ext cx="2514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Virtual Machine Monitor / Hypervisor</a:t>
            </a:r>
            <a:endParaRPr lang="en-US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6615" y="5056779"/>
            <a:ext cx="111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Host Kernel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0966" y="5831817"/>
            <a:ext cx="800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Any pointer in the guest process is valid in the shadow process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97762" y="5002458"/>
            <a:ext cx="111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Special Driver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37647" y="5279457"/>
            <a:ext cx="1549188" cy="407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97762" y="5354609"/>
            <a:ext cx="111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Special HW</a:t>
            </a:r>
            <a:endParaRPr lang="en-US" sz="1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21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7804" y="3162450"/>
            <a:ext cx="4836160" cy="0"/>
          </a:xfrm>
          <a:prstGeom prst="straightConnector1">
            <a:avLst/>
          </a:prstGeom>
          <a:ln w="730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1502" y="2805057"/>
            <a:ext cx="238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Address Space Changes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60813" y="2291402"/>
            <a:ext cx="4836160" cy="0"/>
          </a:xfrm>
          <a:prstGeom prst="straightConnector1">
            <a:avLst/>
          </a:prstGeom>
          <a:ln w="7302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11502" y="1897463"/>
            <a:ext cx="2380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Address Space Changes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596640" y="2291402"/>
            <a:ext cx="3697" cy="2427774"/>
          </a:xfrm>
          <a:prstGeom prst="straightConnector1">
            <a:avLst/>
          </a:prstGeom>
          <a:ln w="7302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489814" y="1463480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open(”/dev/</a:t>
            </a:r>
            <a:r>
              <a:rPr lang="en-US" sz="1400" b="1" i="1" dirty="0" err="1" smtClean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hw</a:t>
            </a:r>
            <a:r>
              <a:rPr lang="en-US" sz="1400" b="1" i="1" dirty="0" smtClean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”)</a:t>
            </a:r>
            <a:endParaRPr lang="en-US" sz="1400" b="1" i="1" dirty="0">
              <a:solidFill>
                <a:schemeClr val="accent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89814" y="1473956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400" b="1" i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(“/dev/</a:t>
            </a:r>
            <a:r>
              <a:rPr lang="en-US" sz="1400" b="1" i="1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hw</a:t>
            </a:r>
            <a:r>
              <a:rPr lang="en-US" sz="1400" b="1" i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”)</a:t>
            </a:r>
            <a:endParaRPr lang="en-US" sz="1400" b="1" i="1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760" y="-58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8" grpId="0"/>
      <p:bldP spid="48" grpId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 File-level Device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8000"/>
            <a:ext cx="8229600" cy="1808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Host address space </a:t>
            </a:r>
            <a:r>
              <a:rPr lang="en-US" dirty="0" err="1" smtClean="0"/>
              <a:t>mmap</a:t>
            </a:r>
            <a:r>
              <a:rPr lang="en-US" dirty="0" smtClean="0"/>
              <a:t>()s reflected back to both VMM and guest</a:t>
            </a:r>
          </a:p>
          <a:p>
            <a:r>
              <a:rPr lang="en-US" dirty="0" smtClean="0"/>
              <a:t>VMM adds physical addresses as needed</a:t>
            </a:r>
          </a:p>
          <a:p>
            <a:r>
              <a:rPr lang="en-US" dirty="0" smtClean="0"/>
              <a:t>Guest maps to those physical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69605"/>
              </p:ext>
            </p:extLst>
          </p:nvPr>
        </p:nvGraphicFramePr>
        <p:xfrm>
          <a:off x="1041400" y="1283621"/>
          <a:ext cx="7061200" cy="268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560"/>
                <a:gridCol w="1818640"/>
              </a:tblGrid>
              <a:tr h="491045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Lines of C/ASM</a:t>
                      </a:r>
                      <a:endParaRPr lang="en-US" dirty="0"/>
                    </a:p>
                  </a:txBody>
                  <a:tcPr/>
                </a:tc>
              </a:tr>
              <a:tr h="347811">
                <a:tc>
                  <a:txBody>
                    <a:bodyPr/>
                    <a:lstStyle/>
                    <a:p>
                      <a:r>
                        <a:rPr lang="en-US" dirty="0" smtClean="0"/>
                        <a:t>Guest user (system</a:t>
                      </a:r>
                      <a:r>
                        <a:rPr lang="en-US" baseline="0" dirty="0" smtClean="0"/>
                        <a:t> call interception)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~500</a:t>
                      </a:r>
                    </a:p>
                  </a:txBody>
                  <a:tcPr/>
                </a:tc>
              </a:tr>
              <a:tr h="347811">
                <a:tc>
                  <a:txBody>
                    <a:bodyPr/>
                    <a:lstStyle/>
                    <a:p>
                      <a:r>
                        <a:rPr lang="en-US" dirty="0" smtClean="0"/>
                        <a:t>Guest user (</a:t>
                      </a:r>
                      <a:r>
                        <a:rPr lang="en-US" dirty="0" err="1" smtClean="0"/>
                        <a:t>mmap</a:t>
                      </a:r>
                      <a:r>
                        <a:rPr lang="en-US" dirty="0" smtClean="0"/>
                        <a:t> reconstruction)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~300</a:t>
                      </a:r>
                    </a:p>
                  </a:txBody>
                  <a:tcPr/>
                </a:tc>
              </a:tr>
              <a:tr h="347811">
                <a:tc>
                  <a:txBody>
                    <a:bodyPr/>
                    <a:lstStyle/>
                    <a:p>
                      <a:r>
                        <a:rPr lang="en-US" dirty="0" smtClean="0"/>
                        <a:t>Host user (simple system</a:t>
                      </a:r>
                      <a:r>
                        <a:rPr lang="en-US" baseline="0" dirty="0" smtClean="0"/>
                        <a:t> call assembly stub)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~160</a:t>
                      </a:r>
                    </a:p>
                  </a:txBody>
                  <a:tcPr/>
                </a:tc>
              </a:tr>
              <a:tr h="347811">
                <a:tc>
                  <a:txBody>
                    <a:bodyPr/>
                    <a:lstStyle/>
                    <a:p>
                      <a:r>
                        <a:rPr lang="en-US" dirty="0" smtClean="0"/>
                        <a:t>Host user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mmap</a:t>
                      </a:r>
                      <a:r>
                        <a:rPr lang="en-US" baseline="0" dirty="0" smtClean="0"/>
                        <a:t> capture)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~300</a:t>
                      </a:r>
                    </a:p>
                  </a:txBody>
                  <a:tcPr/>
                </a:tc>
              </a:tr>
              <a:tr h="347811">
                <a:tc>
                  <a:txBody>
                    <a:bodyPr/>
                    <a:lstStyle/>
                    <a:p>
                      <a:r>
                        <a:rPr lang="en-US" dirty="0" smtClean="0"/>
                        <a:t>VMM changes (existing host </a:t>
                      </a:r>
                      <a:r>
                        <a:rPr lang="en-US" dirty="0" err="1" smtClean="0"/>
                        <a:t>hypercall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mech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47811">
                <a:tc>
                  <a:txBody>
                    <a:bodyPr/>
                    <a:lstStyle/>
                    <a:p>
                      <a:r>
                        <a:rPr lang="en-US" dirty="0" smtClean="0"/>
                        <a:t>VMM changes (existing physical</a:t>
                      </a:r>
                      <a:r>
                        <a:rPr lang="en-US" baseline="0" dirty="0" smtClean="0"/>
                        <a:t> address space editor)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2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call forwarding service</a:t>
            </a:r>
          </a:p>
          <a:p>
            <a:pPr lvl="1"/>
            <a:r>
              <a:rPr lang="en-US" dirty="0" smtClean="0"/>
              <a:t>Fully functional</a:t>
            </a:r>
          </a:p>
          <a:p>
            <a:r>
              <a:rPr lang="en-US" dirty="0" smtClean="0"/>
              <a:t>Device file-level device virtualization service</a:t>
            </a:r>
          </a:p>
          <a:p>
            <a:pPr lvl="1"/>
            <a:r>
              <a:rPr lang="en-US" dirty="0" smtClean="0"/>
              <a:t>Functional for simple I/O devices</a:t>
            </a:r>
          </a:p>
          <a:p>
            <a:pPr lvl="1"/>
            <a:r>
              <a:rPr lang="en-US" dirty="0" smtClean="0"/>
              <a:t>Partially functional for complex device (GPU)</a:t>
            </a:r>
          </a:p>
          <a:p>
            <a:pPr lvl="2"/>
            <a:r>
              <a:rPr lang="en-US" dirty="0" smtClean="0"/>
              <a:t>Near cryptographic protocol between NVIDIA user library and the driver blob</a:t>
            </a:r>
          </a:p>
          <a:p>
            <a:pPr lvl="2"/>
            <a:r>
              <a:rPr lang="en-US" dirty="0" smtClean="0"/>
              <a:t>Devil in the details with regard to other aspects of mating the two (e.g., /proc info, etc.)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Applications/Related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HVM and Multiverse (us)</a:t>
            </a:r>
          </a:p>
          <a:p>
            <a:pPr lvl="1"/>
            <a:r>
              <a:rPr lang="en-US" dirty="0" smtClean="0"/>
              <a:t>One virtual machine runs multiple kernels (Linux + special)</a:t>
            </a:r>
          </a:p>
          <a:p>
            <a:pPr lvl="1"/>
            <a:r>
              <a:rPr lang="en-US" dirty="0" smtClean="0"/>
              <a:t>Address space merging between Linux processes and special kernels</a:t>
            </a:r>
          </a:p>
          <a:p>
            <a:pPr lvl="1"/>
            <a:r>
              <a:rPr lang="en-US" dirty="0" smtClean="0"/>
              <a:t>Linux process can run as its own kernel while still leveraging devices/system calls supported by its native Linux kernel</a:t>
            </a:r>
          </a:p>
          <a:p>
            <a:pPr lvl="1"/>
            <a:r>
              <a:rPr lang="en-US" dirty="0" smtClean="0"/>
              <a:t>[HPDC 15, VEE 16, HPDC 16, in submission]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Pisces, XPMEM, and HIO (collaborators)</a:t>
            </a:r>
          </a:p>
          <a:p>
            <a:pPr lvl="1"/>
            <a:r>
              <a:rPr lang="en-US" dirty="0" smtClean="0"/>
              <a:t>One host runs multiple kernels without virtualization</a:t>
            </a:r>
          </a:p>
          <a:p>
            <a:pPr lvl="1"/>
            <a:r>
              <a:rPr lang="en-US" dirty="0" smtClean="0"/>
              <a:t>Named memory sharing between kernels</a:t>
            </a:r>
          </a:p>
          <a:p>
            <a:pPr lvl="1"/>
            <a:r>
              <a:rPr lang="en-US" dirty="0" smtClean="0"/>
              <a:t>Specialized kernels/processes can leverage devices/system calls supported by a native Linux kernel</a:t>
            </a:r>
          </a:p>
          <a:p>
            <a:pPr lvl="1"/>
            <a:r>
              <a:rPr lang="en-US" dirty="0" smtClean="0"/>
              <a:t>[HPDC 15, HPDC 15, SC 16, in submission]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5119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Shadow process abstraction is a powerful tool for implementing virtualization services</a:t>
            </a:r>
          </a:p>
          <a:p>
            <a:pPr lvl="1"/>
            <a:r>
              <a:rPr lang="en-US" dirty="0" smtClean="0"/>
              <a:t>Not our innovation</a:t>
            </a:r>
          </a:p>
          <a:p>
            <a:endParaRPr lang="en-US" dirty="0"/>
          </a:p>
          <a:p>
            <a:r>
              <a:rPr lang="en-US" dirty="0" smtClean="0"/>
              <a:t>We show it is </a:t>
            </a:r>
            <a:r>
              <a:rPr lang="en-US" dirty="0" smtClean="0">
                <a:solidFill>
                  <a:srgbClr val="00B050"/>
                </a:solidFill>
              </a:rPr>
              <a:t>feasible to implement it at user-level </a:t>
            </a:r>
            <a:r>
              <a:rPr lang="en-US" dirty="0" smtClean="0"/>
              <a:t>without guest or host kernel changes</a:t>
            </a:r>
          </a:p>
          <a:p>
            <a:pPr lvl="1"/>
            <a:r>
              <a:rPr lang="en-US" dirty="0" smtClean="0"/>
              <a:t>Our innovation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Arguably securely, with sufficient performance, and with tractable difficulty for the service implementer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Peter Dinda</a:t>
            </a:r>
          </a:p>
          <a:p>
            <a:pPr lvl="1"/>
            <a:r>
              <a:rPr lang="en-US" dirty="0" smtClean="0">
                <a:hlinkClick r:id="rId2"/>
              </a:rPr>
              <a:t>pdinda@northwestern.edu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http://pdinda.org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Akhil</a:t>
            </a:r>
            <a:r>
              <a:rPr lang="en-US" dirty="0" smtClean="0"/>
              <a:t> </a:t>
            </a:r>
            <a:r>
              <a:rPr lang="en-US" dirty="0" err="1" smtClean="0"/>
              <a:t>Guliani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guliani@wisc.edu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5"/>
              </a:rPr>
              <a:t>http://pages.cs.wisc.edu/~guliani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Prescience Lab</a:t>
            </a:r>
            <a:endParaRPr lang="en-US" dirty="0">
              <a:hlinkClick r:id="rId6"/>
            </a:endParaRPr>
          </a:p>
          <a:p>
            <a:pPr lvl="1"/>
            <a:r>
              <a:rPr lang="en-US" dirty="0" smtClean="0">
                <a:hlinkClick r:id="rId6"/>
              </a:rPr>
              <a:t>http://presciencelab.org</a:t>
            </a:r>
            <a:endParaRPr lang="en-US" dirty="0"/>
          </a:p>
          <a:p>
            <a:r>
              <a:rPr lang="en-US" dirty="0" smtClean="0"/>
              <a:t>Palacios (including this code)</a:t>
            </a:r>
          </a:p>
          <a:p>
            <a:pPr lvl="1"/>
            <a:r>
              <a:rPr lang="en-US" dirty="0" smtClean="0">
                <a:hlinkClick r:id="rId7"/>
              </a:rPr>
              <a:t>http://v3vee.org</a:t>
            </a:r>
            <a:endParaRPr lang="en-US" dirty="0" smtClean="0"/>
          </a:p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Billy Gross, NSF, DOE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78" y="2844249"/>
            <a:ext cx="1905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947977" y="4694821"/>
            <a:ext cx="1981200" cy="1843088"/>
            <a:chOff x="0" y="0"/>
            <a:chExt cx="1248" cy="1161"/>
          </a:xfrm>
        </p:grpSpPr>
        <p:pic>
          <p:nvPicPr>
            <p:cNvPr id="7" name="Picture 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57" b="18866"/>
            <a:stretch>
              <a:fillRect/>
            </a:stretch>
          </p:blipFill>
          <p:spPr bwMode="auto">
            <a:xfrm>
              <a:off x="0" y="0"/>
              <a:ext cx="1216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5"/>
            <p:cNvSpPr>
              <a:spLocks/>
            </p:cNvSpPr>
            <p:nvPr/>
          </p:nvSpPr>
          <p:spPr bwMode="auto">
            <a:xfrm>
              <a:off x="1027" y="34"/>
              <a:ext cx="221" cy="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1027" y="1024"/>
              <a:ext cx="221" cy="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23C1-03B5-D54D-8406-60AA9BEB8D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0872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are shadow processes?</a:t>
            </a:r>
          </a:p>
          <a:p>
            <a:r>
              <a:rPr lang="en-US" dirty="0" smtClean="0"/>
              <a:t>Dark shadow process concept</a:t>
            </a:r>
          </a:p>
          <a:p>
            <a:r>
              <a:rPr lang="en-US" dirty="0" smtClean="0"/>
              <a:t>Tractability of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dirty="0" smtClean="0"/>
              <a:t>-based page table construction </a:t>
            </a:r>
            <a:endParaRPr lang="en-US" dirty="0" smtClean="0"/>
          </a:p>
          <a:p>
            <a:r>
              <a:rPr lang="en-US" dirty="0" smtClean="0"/>
              <a:t>Security/protection</a:t>
            </a:r>
            <a:endParaRPr lang="en-US" dirty="0" smtClean="0"/>
          </a:p>
          <a:p>
            <a:r>
              <a:rPr lang="en-US" dirty="0" smtClean="0"/>
              <a:t>Example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System call forwarding</a:t>
            </a:r>
          </a:p>
          <a:p>
            <a:pPr lvl="1"/>
            <a:r>
              <a:rPr lang="en-US" dirty="0" smtClean="0"/>
              <a:t>Device file-level device virtualization</a:t>
            </a:r>
          </a:p>
          <a:p>
            <a:r>
              <a:rPr lang="en-US" dirty="0" smtClean="0"/>
              <a:t>Related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 smtClean="0">
                <a:solidFill>
                  <a:schemeClr val="accent1"/>
                </a:solidFill>
              </a:rPr>
              <a:t>Original process’s address space is duplicated or ”shadowed” within a different execution context</a:t>
            </a:r>
          </a:p>
          <a:p>
            <a:pPr lvl="1"/>
            <a:r>
              <a:rPr lang="is-IS" dirty="0" smtClean="0"/>
              <a:t>Typically a differently privileged context (e.g., a different process)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Control flow between original process and shadow</a:t>
            </a:r>
          </a:p>
          <a:p>
            <a:pPr lvl="1"/>
            <a:r>
              <a:rPr lang="is-IS" dirty="0" smtClean="0"/>
              <a:t>Kernel </a:t>
            </a:r>
            <a:r>
              <a:rPr lang="is-IS" dirty="0"/>
              <a:t>or some component of shadow process provides services to </a:t>
            </a:r>
            <a:r>
              <a:rPr lang="en-US" dirty="0"/>
              <a:t>original process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Very old </a:t>
            </a:r>
            <a:r>
              <a:rPr lang="en-US" dirty="0" smtClean="0"/>
              <a:t>concept (at least as old as Condor)</a:t>
            </a:r>
            <a:endParaRPr lang="en-US" dirty="0" smtClean="0"/>
          </a:p>
          <a:p>
            <a:r>
              <a:rPr lang="en-US" dirty="0" smtClean="0"/>
              <a:t>Our work is highly influenced by A. Sani et al, </a:t>
            </a:r>
            <a:r>
              <a:rPr lang="en-US" i="1" dirty="0" smtClean="0"/>
              <a:t>I/O </a:t>
            </a:r>
            <a:r>
              <a:rPr lang="en-US" i="1" dirty="0" err="1" smtClean="0"/>
              <a:t>Paravirtualization</a:t>
            </a:r>
            <a:r>
              <a:rPr lang="en-US" i="1" dirty="0" smtClean="0"/>
              <a:t> at the Device File Boundary</a:t>
            </a:r>
            <a:r>
              <a:rPr lang="en-US" dirty="0" smtClean="0"/>
              <a:t>, ASPLOS 14 and related papers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These modify both guest and host kernels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40966" y="4385859"/>
            <a:ext cx="7945834" cy="893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535729" y="2107511"/>
            <a:ext cx="110971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73477" y="1746402"/>
            <a:ext cx="1694515" cy="22929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93901" y="1883993"/>
            <a:ext cx="110971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097959" y="1997128"/>
            <a:ext cx="110971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67707" y="2107511"/>
            <a:ext cx="110813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Shadow Process Address Spaces</a:t>
            </a:r>
            <a:br>
              <a:rPr lang="en-US" sz="3600" dirty="0" smtClean="0"/>
            </a:br>
            <a:r>
              <a:rPr lang="en-US" sz="3600" dirty="0" smtClean="0"/>
              <a:t> in Classic VMMs (</a:t>
            </a:r>
            <a:r>
              <a:rPr lang="en-US" sz="3600" smtClean="0"/>
              <a:t>KVM/Palacios Structure)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79127" y="2345658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3107" y="2283177"/>
            <a:ext cx="58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Guest</a:t>
            </a:r>
          </a:p>
          <a:p>
            <a:pPr algn="ctr"/>
            <a:r>
              <a:rPr lang="en-US" sz="1200" dirty="0"/>
              <a:t>Kernel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8675" y="2762029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5837" y="278520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/>
              <a:t>User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61812" y="3148563"/>
            <a:ext cx="11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72768" y="3098579"/>
            <a:ext cx="11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Host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24" name="Rectangle 23"/>
          <p:cNvSpPr/>
          <p:nvPr/>
        </p:nvSpPr>
        <p:spPr>
          <a:xfrm>
            <a:off x="7672328" y="2366489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26308" y="2304008"/>
            <a:ext cx="58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Host</a:t>
            </a:r>
            <a:endParaRPr lang="en-US" sz="1200" dirty="0"/>
          </a:p>
          <a:p>
            <a:pPr algn="ctr"/>
            <a:r>
              <a:rPr lang="en-US" sz="1200" dirty="0"/>
              <a:t>Kernel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71876" y="2782860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89038" y="2806037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/>
              <a:t>User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961812" y="3614597"/>
            <a:ext cx="1046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31472" y="4013066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Virtual Machine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97762" y="3625554"/>
            <a:ext cx="1180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Shadow Process</a:t>
            </a:r>
            <a:endParaRPr lang="en-US" sz="1200" i="1" dirty="0"/>
          </a:p>
        </p:txBody>
      </p:sp>
      <p:sp>
        <p:nvSpPr>
          <p:cNvPr id="38" name="Rectangle 37"/>
          <p:cNvSpPr/>
          <p:nvPr/>
        </p:nvSpPr>
        <p:spPr>
          <a:xfrm>
            <a:off x="741001" y="4381709"/>
            <a:ext cx="4274883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73477" y="4442177"/>
            <a:ext cx="2514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Virtual Machine Monitor / Hypervisor</a:t>
            </a:r>
            <a:endParaRPr lang="en-US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6615" y="5056779"/>
            <a:ext cx="111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smtClean="0"/>
              <a:t>Host Kernel</a:t>
            </a:r>
            <a:endParaRPr lang="en-US" sz="1200" i="1" dirty="0"/>
          </a:p>
        </p:txBody>
      </p:sp>
      <p:cxnSp>
        <p:nvCxnSpPr>
          <p:cNvPr id="41" name="Straight Arrow Connector 40"/>
          <p:cNvCxnSpPr>
            <a:stCxn id="19" idx="3"/>
          </p:cNvCxnSpPr>
          <p:nvPr/>
        </p:nvCxnSpPr>
        <p:spPr>
          <a:xfrm flipV="1">
            <a:off x="1770647" y="2911877"/>
            <a:ext cx="6118391" cy="11829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9544" y="2104714"/>
            <a:ext cx="4217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Guest Process and Shadow Process have Identical Mappings from User Virtual Addresses to Ultimate </a:t>
            </a:r>
            <a:r>
              <a:rPr lang="en-US" sz="2400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Physical Addresses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0966" y="5831817"/>
            <a:ext cx="800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Any pointer in the guest process is valid in the shadow process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40966" y="4385859"/>
            <a:ext cx="7945834" cy="893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41001" y="4381709"/>
            <a:ext cx="4274883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535729" y="2107511"/>
            <a:ext cx="110971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73477" y="1746402"/>
            <a:ext cx="1694515" cy="22929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93901" y="1883993"/>
            <a:ext cx="110971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097959" y="1997128"/>
            <a:ext cx="110971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67707" y="2107511"/>
            <a:ext cx="1108137" cy="1576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System Call Forwarding and </a:t>
            </a:r>
            <a:br>
              <a:rPr lang="en-US" sz="3600" dirty="0" smtClean="0"/>
            </a:br>
            <a:r>
              <a:rPr lang="en-US" sz="3600" dirty="0" smtClean="0"/>
              <a:t>Device File-level Device Virtualization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79127" y="2345658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3107" y="2283177"/>
            <a:ext cx="58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Guest</a:t>
            </a:r>
          </a:p>
          <a:p>
            <a:pPr algn="ctr"/>
            <a:r>
              <a:rPr lang="en-US" sz="1200" dirty="0"/>
              <a:t>Kernel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8675" y="2762029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5837" y="278520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/>
              <a:t>User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61812" y="3148563"/>
            <a:ext cx="11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72768" y="3098579"/>
            <a:ext cx="11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Host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24" name="Rectangle 23"/>
          <p:cNvSpPr/>
          <p:nvPr/>
        </p:nvSpPr>
        <p:spPr>
          <a:xfrm>
            <a:off x="7672328" y="2366489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26308" y="2304008"/>
            <a:ext cx="58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Host</a:t>
            </a:r>
            <a:endParaRPr lang="en-US" sz="1200" dirty="0"/>
          </a:p>
          <a:p>
            <a:pPr algn="ctr"/>
            <a:r>
              <a:rPr lang="en-US" sz="1200" dirty="0"/>
              <a:t>Kernel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71876" y="2782860"/>
            <a:ext cx="880307" cy="3365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89038" y="2806037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/>
              <a:t>User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961812" y="3614597"/>
            <a:ext cx="1046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97762" y="3625554"/>
            <a:ext cx="1180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Shadow Process</a:t>
            </a:r>
            <a:endParaRPr lang="en-US" sz="1200" i="1" dirty="0"/>
          </a:p>
        </p:txBody>
      </p:sp>
      <p:sp>
        <p:nvSpPr>
          <p:cNvPr id="42" name="Rectangle 41"/>
          <p:cNvSpPr/>
          <p:nvPr/>
        </p:nvSpPr>
        <p:spPr>
          <a:xfrm>
            <a:off x="7137647" y="4874480"/>
            <a:ext cx="1549188" cy="407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73477" y="4442177"/>
            <a:ext cx="2514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Virtual Machine Monitor / Hypervisor</a:t>
            </a:r>
            <a:endParaRPr lang="en-US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6615" y="5056779"/>
            <a:ext cx="111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Host Kernel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0966" y="5831817"/>
            <a:ext cx="800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Any pointer in the guest process is valid in the shadow process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97762" y="5002458"/>
            <a:ext cx="111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Special Driver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37647" y="5279457"/>
            <a:ext cx="1549188" cy="407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97762" y="5354609"/>
            <a:ext cx="111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Special HW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47911" y="2743710"/>
            <a:ext cx="1795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open(”/dev/</a:t>
            </a:r>
            <a:r>
              <a:rPr lang="en-US" sz="1400" b="1" i="1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hw</a:t>
            </a:r>
            <a:r>
              <a:rPr lang="en-US" sz="1400" b="1" i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”)</a:t>
            </a:r>
            <a:endParaRPr lang="en-US" sz="1400" b="1" i="1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0191 0.25602 L 0.51841 0.25486 L 0.52049 0.0051 L 0.51754 0.30926 L 0.5165 0.38172 L 0.5165 0.43611 L 0.5165 0.37385 L 0.51563 0.31436 L 0.52049 0.00625 L 0.51563 0.25348 L -0.00468 0.25486 L -3.61111E-6 -3.7037E-6 Z " pathEditMode="relative" rAng="0" ptsTypes="AAAAAAAAAAAAA">
                                      <p:cBhvr>
                                        <p:cTn id="37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BA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5" grpId="0" animBg="1"/>
      <p:bldP spid="46" grpId="0"/>
      <p:bldP spid="33" grpId="1"/>
      <p:bldP spid="3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() </a:t>
            </a:r>
            <a:r>
              <a:rPr lang="en-US" dirty="0">
                <a:ea typeface="Courier" charset="0"/>
                <a:cs typeface="Courier" charset="0"/>
              </a:rPr>
              <a:t>C</a:t>
            </a:r>
            <a:r>
              <a:rPr lang="en-US" dirty="0" smtClean="0">
                <a:ea typeface="Courier" charset="0"/>
                <a:cs typeface="Courier" charset="0"/>
              </a:rPr>
              <a:t>an </a:t>
            </a:r>
            <a:r>
              <a:rPr lang="en-US" dirty="0">
                <a:ea typeface="Courier" charset="0"/>
                <a:cs typeface="Courier" charset="0"/>
              </a:rPr>
              <a:t>B</a:t>
            </a:r>
            <a:r>
              <a:rPr lang="en-US" dirty="0" smtClean="0">
                <a:ea typeface="Courier" charset="0"/>
                <a:cs typeface="Courier" charset="0"/>
              </a:rPr>
              <a:t>e Used </a:t>
            </a:r>
            <a:r>
              <a:rPr lang="en-US" dirty="0">
                <a:ea typeface="Courier" charset="0"/>
                <a:cs typeface="Courier" charset="0"/>
              </a:rPr>
              <a:t> T</a:t>
            </a:r>
            <a:r>
              <a:rPr lang="en-US" dirty="0" smtClean="0">
                <a:ea typeface="Courier" charset="0"/>
                <a:cs typeface="Courier" charset="0"/>
              </a:rPr>
              <a:t>o</a:t>
            </a:r>
            <a:br>
              <a:rPr lang="en-US" dirty="0" smtClean="0">
                <a:ea typeface="Courier" charset="0"/>
                <a:cs typeface="Courier" charset="0"/>
              </a:rPr>
            </a:br>
            <a:r>
              <a:rPr lang="en-US" dirty="0">
                <a:ea typeface="Courier" charset="0"/>
                <a:cs typeface="Courier" charset="0"/>
              </a:rPr>
              <a:t>C</a:t>
            </a:r>
            <a:r>
              <a:rPr lang="en-US" dirty="0" smtClean="0">
                <a:ea typeface="Courier" charset="0"/>
                <a:cs typeface="Courier" charset="0"/>
              </a:rPr>
              <a:t>onstruct Page </a:t>
            </a:r>
            <a:r>
              <a:rPr lang="en-US" dirty="0">
                <a:ea typeface="Courier" charset="0"/>
                <a:cs typeface="Courier" charset="0"/>
              </a:rPr>
              <a:t>T</a:t>
            </a:r>
            <a:r>
              <a:rPr lang="en-US" dirty="0" smtClean="0">
                <a:ea typeface="Courier" charset="0"/>
                <a:cs typeface="Courier" charset="0"/>
              </a:rPr>
              <a:t>ables</a:t>
            </a:r>
            <a:endParaRPr lang="en-US" dirty="0"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59117"/>
            <a:ext cx="7569200" cy="292607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4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VA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en-US" sz="2400" dirty="0" smtClean="0">
                <a:solidFill>
                  <a:srgbClr val="00B050"/>
                </a:solidFill>
              </a:rPr>
              <a:t>PAGE_SIZE*n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             protections,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en-US" sz="24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MAP_FIXED</a:t>
            </a:r>
            <a:r>
              <a:rPr lang="is-IS" sz="2400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en-US" sz="2400" dirty="0" smtClean="0">
                <a:solidFill>
                  <a:srgbClr val="00B0F0"/>
                </a:solidFill>
                <a:latin typeface="Courier" charset="0"/>
                <a:ea typeface="Courier" charset="0"/>
                <a:cs typeface="Courier" charset="0"/>
              </a:rPr>
              <a:t>“/dev/mem”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PA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4680" y="4193501"/>
            <a:ext cx="8234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endParaRPr lang="en-US" sz="2000" dirty="0" smtClean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0" defTabSz="914400">
              <a:defRPr/>
            </a:pPr>
            <a:r>
              <a:rPr lang="en-US" sz="20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VA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				=&gt; </a:t>
            </a:r>
            <a:r>
              <a:rPr lang="en-US" sz="20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PA</a:t>
            </a:r>
            <a:endParaRPr lang="en-US" sz="20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 defTabSz="914400">
              <a:defRPr/>
            </a:pPr>
            <a:r>
              <a:rPr lang="en-US" sz="20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VA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+ PAGE_SIZE 		=&gt; </a:t>
            </a:r>
            <a:r>
              <a:rPr lang="en-US" sz="20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PA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+ PAGE_SIZE</a:t>
            </a:r>
          </a:p>
          <a:p>
            <a:pPr defTabSz="914400">
              <a:defRPr/>
            </a:pPr>
            <a:r>
              <a:rPr lang="en-US" sz="20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VA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+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2*PAGE_SIZE		=&gt; </a:t>
            </a:r>
            <a:r>
              <a:rPr lang="en-US" sz="20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PA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+ 2*PAGE_SIZE</a:t>
            </a:r>
          </a:p>
          <a:p>
            <a:pPr defTabSz="914400">
              <a:defRPr/>
            </a:pPr>
            <a:r>
              <a:rPr lang="is-IS" sz="2000" dirty="0" smtClean="0">
                <a:latin typeface="Courier" charset="0"/>
                <a:ea typeface="Courier" charset="0"/>
                <a:cs typeface="Courier" charset="0"/>
              </a:rPr>
              <a:t>…</a:t>
            </a:r>
          </a:p>
          <a:p>
            <a:pPr defTabSz="914400">
              <a:defRPr/>
            </a:pPr>
            <a:r>
              <a:rPr lang="en-US" sz="20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VA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+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(n-1)*PAGE_SIZE 	=&gt; </a:t>
            </a:r>
            <a:r>
              <a:rPr lang="en-US" sz="20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PA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+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(n-1)*PAGE_SIZE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defTabSz="914400">
              <a:defRPr/>
            </a:pPr>
            <a:endParaRPr lang="en-US" sz="2000" dirty="0" smtClean="0">
              <a:latin typeface="Courier" charset="0"/>
              <a:ea typeface="Courier" charset="0"/>
              <a:cs typeface="Courier" charset="0"/>
            </a:endParaRPr>
          </a:p>
          <a:p>
            <a:pPr lvl="0" defTabSz="914400">
              <a:defRPr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5200" y="1659117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Virtual Address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35040" y="3472587"/>
            <a:ext cx="22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Physical Address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964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8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User Address Spaces Through User-level Means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53810" y="2400194"/>
            <a:ext cx="1124161" cy="361372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52898" y="1816503"/>
            <a:ext cx="1124161" cy="45493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532807" y="1520992"/>
            <a:ext cx="0" cy="295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54914" y="1810631"/>
            <a:ext cx="750334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Host</a:t>
            </a:r>
            <a:br>
              <a:rPr lang="en-US" sz="1200" dirty="0" smtClean="0"/>
            </a:br>
            <a:r>
              <a:rPr lang="en-US" sz="1200" dirty="0" smtClean="0"/>
              <a:t>Kernel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790996" y="3846321"/>
            <a:ext cx="1124161" cy="216760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915157" y="3316731"/>
            <a:ext cx="1039352" cy="906199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915157" y="4349851"/>
            <a:ext cx="1037741" cy="4999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915157" y="4605856"/>
            <a:ext cx="1037741" cy="4999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96428" y="4980119"/>
            <a:ext cx="1058082" cy="475053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913544" y="5242691"/>
            <a:ext cx="1039354" cy="422139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915157" y="5664830"/>
            <a:ext cx="1020625" cy="20236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952898" y="2885725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13050" y="2877101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52898" y="4280256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13050" y="4271631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47682" y="4861393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807835" y="4852768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52095" y="5423829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12247" y="5415205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07835" y="6013923"/>
            <a:ext cx="1422630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Host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671067" y="6016436"/>
            <a:ext cx="1422630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Host Physical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896428" y="3069640"/>
            <a:ext cx="1039354" cy="98850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03175" y="2394322"/>
            <a:ext cx="1124161" cy="361372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2263" y="1810631"/>
            <a:ext cx="1124161" cy="45493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182173" y="1515120"/>
            <a:ext cx="0" cy="295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3348" y="1778646"/>
            <a:ext cx="750334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Guest</a:t>
            </a:r>
          </a:p>
          <a:p>
            <a:pPr algn="ctr"/>
            <a:r>
              <a:rPr lang="en-US" sz="1200" dirty="0" smtClean="0"/>
              <a:t>Kernel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602263" y="2879853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2415" y="2895311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2263" y="4274384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62415" y="4289842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7048" y="4855521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" y="4855281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1460" y="5417957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1612" y="5417718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200" y="6016436"/>
            <a:ext cx="1422630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54" name="Rectangle 53"/>
          <p:cNvSpPr/>
          <p:nvPr/>
        </p:nvSpPr>
        <p:spPr>
          <a:xfrm>
            <a:off x="2658325" y="4495910"/>
            <a:ext cx="1124161" cy="151214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57306" y="6016436"/>
            <a:ext cx="1422630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Guest Physical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728035" y="2942295"/>
            <a:ext cx="930290" cy="188874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721209" y="3188007"/>
            <a:ext cx="930290" cy="188874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721209" y="4416271"/>
            <a:ext cx="937116" cy="83571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728035" y="4655852"/>
            <a:ext cx="937116" cy="44654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728035" y="4971417"/>
            <a:ext cx="937116" cy="44654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714383" y="5175205"/>
            <a:ext cx="937116" cy="44654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728035" y="5792047"/>
            <a:ext cx="937116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782486" y="3980889"/>
            <a:ext cx="1008510" cy="63355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782486" y="4174222"/>
            <a:ext cx="1008510" cy="64622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782486" y="4416271"/>
            <a:ext cx="1008510" cy="62688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782486" y="4655852"/>
            <a:ext cx="1008510" cy="593314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782486" y="5455173"/>
            <a:ext cx="1008510" cy="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782486" y="5661181"/>
            <a:ext cx="1008510" cy="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782486" y="5867190"/>
            <a:ext cx="1008510" cy="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29627" y="1852143"/>
            <a:ext cx="4151761" cy="1631216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</a:rPr>
              <a:t>1. GVA-&gt;GPA</a:t>
            </a:r>
            <a:br>
              <a:rPr lang="en-US" sz="2000" i="1" dirty="0" smtClean="0">
                <a:solidFill>
                  <a:srgbClr val="00B050"/>
                </a:solidFill>
              </a:rPr>
            </a:br>
            <a:r>
              <a:rPr lang="en-US" sz="2000" i="1" dirty="0" smtClean="0">
                <a:solidFill>
                  <a:srgbClr val="00B050"/>
                </a:solidFill>
              </a:rPr>
              <a:t/>
            </a:r>
            <a:br>
              <a:rPr lang="en-US" sz="2000" i="1" dirty="0" smtClean="0">
                <a:solidFill>
                  <a:srgbClr val="00B050"/>
                </a:solidFill>
              </a:rPr>
            </a:br>
            <a:r>
              <a:rPr lang="en-US" sz="2000" i="1" dirty="0" smtClean="0">
                <a:solidFill>
                  <a:srgbClr val="00B050"/>
                </a:solidFill>
              </a:rPr>
              <a:t>Guest page </a:t>
            </a:r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dirty="0" smtClean="0">
                <a:solidFill>
                  <a:srgbClr val="00B050"/>
                </a:solidFill>
              </a:rPr>
              <a:t>ables </a:t>
            </a:r>
            <a:r>
              <a:rPr lang="en-US" sz="2000" i="1" dirty="0">
                <a:solidFill>
                  <a:srgbClr val="00B050"/>
                </a:solidFill>
              </a:rPr>
              <a:t>c</a:t>
            </a:r>
            <a:r>
              <a:rPr lang="en-US" sz="2000" i="1" dirty="0" smtClean="0">
                <a:solidFill>
                  <a:srgbClr val="00B050"/>
                </a:solidFill>
              </a:rPr>
              <a:t>aptured using Linux abstract page table inspection and converted to </a:t>
            </a:r>
            <a:r>
              <a:rPr lang="en-US" sz="2000" i="1" dirty="0" err="1" smtClean="0">
                <a:solidFill>
                  <a:srgbClr val="00B050"/>
                </a:solidFill>
              </a:rPr>
              <a:t>mmap</a:t>
            </a:r>
            <a:r>
              <a:rPr lang="en-US" sz="2000" i="1" dirty="0" smtClean="0">
                <a:solidFill>
                  <a:srgbClr val="00B050"/>
                </a:solidFill>
              </a:rPr>
              <a:t> mappings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32347" y="1840234"/>
            <a:ext cx="3492610" cy="2246769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</a:rPr>
              <a:t>2. GVA-&gt;HPA</a:t>
            </a:r>
            <a:br>
              <a:rPr lang="en-US" sz="2000" i="1" dirty="0" smtClean="0">
                <a:solidFill>
                  <a:srgbClr val="00B050"/>
                </a:solidFill>
              </a:rPr>
            </a:br>
            <a:endParaRPr lang="en-US" sz="2000" i="1" dirty="0" smtClean="0">
              <a:solidFill>
                <a:srgbClr val="00B050"/>
              </a:solidFill>
            </a:endParaRPr>
          </a:p>
          <a:p>
            <a:r>
              <a:rPr lang="en-US" sz="2000" i="1" dirty="0" smtClean="0">
                <a:solidFill>
                  <a:srgbClr val="00B050"/>
                </a:solidFill>
              </a:rPr>
              <a:t>VMM’s GPA-&gt;GVA representation used to transform </a:t>
            </a:r>
            <a:r>
              <a:rPr lang="en-US" sz="2000" i="1" dirty="0" err="1" smtClean="0">
                <a:solidFill>
                  <a:srgbClr val="00B050"/>
                </a:solidFill>
              </a:rPr>
              <a:t>mmap</a:t>
            </a:r>
            <a:r>
              <a:rPr lang="en-US" sz="2000" i="1" dirty="0" smtClean="0">
                <a:solidFill>
                  <a:srgbClr val="00B050"/>
                </a:solidFill>
              </a:rPr>
              <a:t> mappings from guest to </a:t>
            </a:r>
            <a:r>
              <a:rPr lang="en-US" sz="2000" i="1" dirty="0" err="1" smtClean="0">
                <a:solidFill>
                  <a:srgbClr val="00B050"/>
                </a:solidFill>
              </a:rPr>
              <a:t>mmap</a:t>
            </a:r>
            <a:r>
              <a:rPr lang="en-US" sz="2000" i="1" dirty="0" smtClean="0">
                <a:solidFill>
                  <a:srgbClr val="00B050"/>
                </a:solidFill>
              </a:rPr>
              <a:t> mappings in host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25882" y="1837656"/>
            <a:ext cx="3667349" cy="1631216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</a:rPr>
              <a:t>3. HVA-&gt;HPA</a:t>
            </a:r>
            <a:br>
              <a:rPr lang="en-US" sz="2000" i="1" dirty="0" smtClean="0">
                <a:solidFill>
                  <a:srgbClr val="00B050"/>
                </a:solidFill>
              </a:rPr>
            </a:br>
            <a:endParaRPr lang="en-US" sz="2000" i="1" dirty="0" smtClean="0">
              <a:solidFill>
                <a:srgbClr val="00B050"/>
              </a:solidFill>
            </a:endParaRPr>
          </a:p>
          <a:p>
            <a:r>
              <a:rPr lang="en-US" sz="2000" i="1" dirty="0" err="1" smtClean="0">
                <a:solidFill>
                  <a:srgbClr val="00B050"/>
                </a:solidFill>
              </a:rPr>
              <a:t>Mmap</a:t>
            </a:r>
            <a:r>
              <a:rPr lang="en-US" sz="2000" i="1" dirty="0" smtClean="0">
                <a:solidFill>
                  <a:srgbClr val="00B050"/>
                </a:solidFill>
              </a:rPr>
              <a:t> mappings used to map host’s /</a:t>
            </a:r>
            <a:r>
              <a:rPr lang="en-US" sz="2000" i="1" dirty="0" err="1" smtClean="0">
                <a:solidFill>
                  <a:srgbClr val="00B050"/>
                </a:solidFill>
              </a:rPr>
              <a:t>dev</a:t>
            </a:r>
            <a:r>
              <a:rPr lang="en-US" sz="2000" i="1" dirty="0" smtClean="0">
                <a:solidFill>
                  <a:srgbClr val="00B050"/>
                </a:solidFill>
              </a:rPr>
              <a:t>/</a:t>
            </a:r>
            <a:r>
              <a:rPr lang="en-US" sz="2000" i="1" dirty="0" err="1" smtClean="0">
                <a:solidFill>
                  <a:srgbClr val="00B050"/>
                </a:solidFill>
              </a:rPr>
              <a:t>mem</a:t>
            </a:r>
            <a:r>
              <a:rPr lang="en-US" sz="2000" i="1" dirty="0" smtClean="0">
                <a:solidFill>
                  <a:srgbClr val="00B050"/>
                </a:solidFill>
              </a:rPr>
              <a:t> into host shadow process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28959" y="1860605"/>
            <a:ext cx="3015509" cy="1938992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</a:rPr>
              <a:t>4. Host shadow process now has same virtual address space and physical address space as the guest process.</a:t>
            </a:r>
          </a:p>
          <a:p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155" name="Slide Number Placeholder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3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1" grpId="0" animBg="1"/>
      <p:bldP spid="42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/>
      <p:bldP spid="54" grpId="0" animBg="1"/>
      <p:bldP spid="55" grpId="0"/>
      <p:bldP spid="70" grpId="1"/>
      <p:bldP spid="70" grpId="2"/>
      <p:bldP spid="71" grpId="2"/>
      <p:bldP spid="71" grpId="3"/>
      <p:bldP spid="72" grpId="1"/>
      <p:bldP spid="72" grpId="2"/>
      <p:bldP spid="7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Shadow Capsule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0362" y="2409072"/>
            <a:ext cx="1124161" cy="361372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9450" y="1825381"/>
            <a:ext cx="1124161" cy="45493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69359" y="1529870"/>
            <a:ext cx="0" cy="295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1466" y="1819509"/>
            <a:ext cx="750334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Host</a:t>
            </a:r>
            <a:br>
              <a:rPr lang="en-US" sz="1200" dirty="0" smtClean="0"/>
            </a:br>
            <a:r>
              <a:rPr lang="en-US" sz="1200" dirty="0" smtClean="0"/>
              <a:t>Kernel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889450" y="2894603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9602" y="2885979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9450" y="4289134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9602" y="4280509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4234" y="4870271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4387" y="4861646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8647" y="5432707"/>
            <a:ext cx="1124161" cy="4992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8799" y="5424083"/>
            <a:ext cx="1374642" cy="461665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Guest Process</a:t>
            </a:r>
          </a:p>
          <a:p>
            <a:pPr algn="ctr"/>
            <a:r>
              <a:rPr lang="en-US" sz="1200" i="1" dirty="0" smtClean="0"/>
              <a:t>Fragment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387" y="6022801"/>
            <a:ext cx="1422630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Host Virtual</a:t>
            </a:r>
          </a:p>
          <a:p>
            <a:pPr algn="ctr"/>
            <a:r>
              <a:rPr lang="en-US" sz="1200" i="1" dirty="0" smtClean="0"/>
              <a:t>Address Space</a:t>
            </a:r>
            <a:endParaRPr lang="en-US" sz="1200" i="1" dirty="0"/>
          </a:p>
        </p:txBody>
      </p:sp>
      <p:sp>
        <p:nvSpPr>
          <p:cNvPr id="17" name="Rectangle 16"/>
          <p:cNvSpPr/>
          <p:nvPr/>
        </p:nvSpPr>
        <p:spPr>
          <a:xfrm>
            <a:off x="884234" y="3532262"/>
            <a:ext cx="1124161" cy="4992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8992" y="3534685"/>
            <a:ext cx="1374642" cy="624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Dark Shadow</a:t>
            </a:r>
          </a:p>
          <a:p>
            <a:pPr algn="ctr"/>
            <a:r>
              <a:rPr lang="en-US" sz="1200" b="1" dirty="0" smtClean="0"/>
              <a:t>Capsule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26560" y="28705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Dark shadow capsule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mobile -  it moves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itself to non-conflicting virtual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addresses within the shadow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continues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running</a:t>
            </a:r>
            <a:b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26560" y="17824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Dark shadow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capsule contains the virtualization service code and data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26560" y="43314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Mobility is achieved through a mix of compile-time, link-time, and 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run-time techniques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72913" y="4716504"/>
            <a:ext cx="1124161" cy="48765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672913" y="4228845"/>
            <a:ext cx="1124161" cy="48765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39666" y="4694176"/>
            <a:ext cx="1374642" cy="624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Text/Code</a:t>
            </a:r>
          </a:p>
          <a:p>
            <a:pPr algn="ctr"/>
            <a:r>
              <a:rPr lang="en-US" sz="1200" dirty="0" smtClean="0"/>
              <a:t>(w/Service)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8863" y="4289196"/>
            <a:ext cx="1374642" cy="37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Data+BSS</a:t>
            </a:r>
            <a:endParaRPr lang="en-US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538863" y="5254159"/>
            <a:ext cx="1374642" cy="37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Stack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42755" y="3796606"/>
            <a:ext cx="1374642" cy="37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Heap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72913" y="3739996"/>
            <a:ext cx="1124161" cy="48765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234994" y="3444485"/>
            <a:ext cx="0" cy="295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34994" y="5685348"/>
            <a:ext cx="0" cy="271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72913" y="5204163"/>
            <a:ext cx="1124161" cy="48765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999845" y="3524364"/>
            <a:ext cx="673067" cy="171349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98235" y="4023614"/>
            <a:ext cx="674678" cy="1661734"/>
          </a:xfrm>
          <a:prstGeom prst="line">
            <a:avLst/>
          </a:prstGeom>
          <a:ln w="952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82867" y="6013249"/>
            <a:ext cx="1486633" cy="624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Dark Shadow</a:t>
            </a:r>
          </a:p>
          <a:p>
            <a:pPr algn="ctr"/>
            <a:r>
              <a:rPr lang="en-US" sz="1200" i="1" dirty="0" smtClean="0"/>
              <a:t>Capsule Layout</a:t>
            </a:r>
            <a:endParaRPr lang="en-US" sz="1200" i="1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DBE0-0C38-3B4A-93E9-01A22B4C9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74 0.02176 0.00018 0.01389 0.00209 0.00301 C 0.00747 -0.02755 0.00174 0.01527 0.00556 -0.01482 C 0.00504 -0.01621 0.00487 -0.01783 0.00434 -0.01922 C 0.00382 -0.02084 0.00174 -0.02199 0.00209 -0.02361 C 0.00243 -0.02523 0.00434 -0.02477 0.00556 -0.02523 C 0.01025 -0.02477 0.01511 -0.02431 0.01997 -0.02361 C 0.02257 -0.02338 0.02518 -0.02292 0.02778 -0.02223 C 0.02917 -0.02176 0.03056 -0.02107 0.03212 -0.02084 C 0.03698 -0.01991 0.04184 -0.01968 0.04653 -0.01922 C 0.06146 -0.01968 0.07622 -0.01991 0.09098 -0.02084 C 0.09306 -0.02084 0.09618 -0.02361 0.09775 -0.02523 C 0.09931 -0.02709 0.1007 -0.02917 0.10209 -0.03102 C 0.10434 -0.03982 0.10174 -0.03148 0.10764 -0.04144 C 0.10938 -0.04422 0.11059 -0.04746 0.11216 -0.05047 C 0.1132 -0.05232 0.11441 -0.0544 0.11546 -0.05625 C 0.11719 -0.05949 0.11893 -0.06297 0.11997 -0.06667 C 0.12049 -0.06852 0.12066 -0.0706 0.12101 -0.07269 C 0.12136 -0.07408 0.12171 -0.07547 0.12223 -0.07709 C 0.12171 -0.0875 0.12188 -0.09792 0.12101 -0.1081 C 0.12066 -0.11227 0.12136 -0.11783 0.11875 -0.11991 C 0.10799 -0.12963 0.12483 -0.11459 0.11112 -0.12732 C 0.10886 -0.1294 0.10625 -0.13079 0.10434 -0.13334 C 0.10191 -0.13658 0.10087 -0.13866 0.09775 -0.14074 C 0.09671 -0.14144 0.09549 -0.14144 0.09445 -0.14213 C 0.09323 -0.14306 0.09237 -0.14445 0.09098 -0.14514 C 0.08924 -0.14607 0.08733 -0.14607 0.08542 -0.14676 C 0.08438 -0.14769 0.08334 -0.14885 0.08212 -0.14954 C 0.07691 -0.15278 0.07518 -0.15255 0.06997 -0.15417 C 0.06841 -0.1544 0.06702 -0.1551 0.06546 -0.15556 C 0.0573 -0.15741 0.054 -0.15695 0.04549 -0.15857 C 0.04358 -0.1588 0.04184 -0.15949 0.03993 -0.15996 C 0.03837 -0.16042 0.03698 -0.16111 0.03542 -0.16158 C 0.03178 -0.16227 0.02813 -0.1625 0.02431 -0.16297 C -0.00312 -0.17223 0.01771 -0.16574 -0.05225 -0.16297 C -0.05347 -0.16297 -0.05451 -0.16181 -0.05555 -0.16158 C -0.05937 -0.16065 -0.06302 -0.16042 -0.06666 -0.15996 C -0.06822 -0.15857 -0.06961 -0.15672 -0.07118 -0.15556 C -0.08038 -0.14885 -0.07309 -0.15556 -0.08125 -0.15116 C -0.0842 -0.14931 -0.08732 -0.14769 -0.0901 -0.14514 C -0.09236 -0.14329 -0.09479 -0.14167 -0.0967 -0.13935 C -0.09791 -0.13773 -0.09878 -0.13611 -0.1 -0.13473 C -0.10486 -0.12986 -0.10642 -0.12917 -0.11111 -0.12593 C -0.11197 -0.12454 -0.1125 -0.12269 -0.11336 -0.12153 C -0.11632 -0.1176 -0.11875 -0.11644 -0.12222 -0.11412 C -0.12309 -0.1125 -0.12378 -0.11111 -0.12447 -0.10973 C -0.12569 -0.10718 -0.12656 -0.1044 -0.12777 -0.10232 C -0.12916 -0.1 -0.1309 -0.09838 -0.13229 -0.0963 C -0.1335 -0.09445 -0.13454 -0.09236 -0.13559 -0.09028 C -0.13784 -0.07269 -0.13767 -0.07732 -0.13559 -0.04885 C -0.13524 -0.04491 -0.13559 -0.03982 -0.13333 -0.03704 C -0.13194 -0.03519 -0.1302 -0.03334 -0.12899 -0.03102 C -0.12638 -0.02685 -0.12586 -0.02338 -0.12343 -0.01922 C -0.11961 -0.01343 -0.12066 -0.01574 -0.11562 -0.01181 C -0.11441 -0.01088 -0.11336 -0.00996 -0.11232 -0.0088 C -0.11076 -0.00741 -0.10937 -0.00579 -0.10781 -0.0044 C -0.10677 -0.00371 -0.10555 -0.00348 -0.10451 -0.00301 C -0.09166 0.01412 -0.10902 -0.00787 -0.09791 0.00301 C -0.09618 0.00463 -0.09548 0.0081 -0.0934 0.00879 C -0.08906 0.01065 -0.08454 0.00972 -0.08003 0.01041 C -0.07552 0.01111 -0.06666 0.01342 -0.06666 0.01342 C -0.05711 0.01273 -0.04739 0.01273 -0.03784 0.0118 C -0.03593 0.01157 -0.0342 0.01065 -0.03229 0.01041 C -0.02968 0.00972 -0.02708 0.00949 -0.02447 0.00879 C -0.02309 0.00856 -0.02152 0.00787 -0.02013 0.0074 C -0.01788 0.00671 -0.01562 0.00671 -0.01336 0.00602 C -0.01111 0.00509 -0.00902 0.00393 -0.00677 0.00301 C -0.00555 0.00254 -0.00451 0.00139 -0.00347 0.00139 L 0 0 Z " pathEditMode="relative" ptsTypes="AAAAAAAAAAAAAAAAAAAAAAAAAAAAAAAAAAAAAAAAAAAAAAAAAAAAAAAAAAAAAAAAAAAAAA">
                                      <p:cBhvr>
                                        <p:cTn id="7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74 0.02176 0.00018 0.01389 0.00209 0.00301 C 0.00747 -0.02755 0.00174 0.01527 0.00556 -0.01482 C 0.00504 -0.01621 0.00487 -0.01783 0.00434 -0.01922 C 0.00382 -0.02084 0.00174 -0.02199 0.00209 -0.02361 C 0.00243 -0.02523 0.00434 -0.02477 0.00556 -0.02523 C 0.01025 -0.02477 0.01511 -0.02431 0.01997 -0.02361 C 0.02257 -0.02338 0.02518 -0.02292 0.02778 -0.02223 C 0.02917 -0.02176 0.03056 -0.02107 0.03212 -0.02084 C 0.03698 -0.01991 0.04184 -0.01968 0.04653 -0.01922 C 0.06146 -0.01968 0.07622 -0.01991 0.09098 -0.02084 C 0.09306 -0.02084 0.09618 -0.02361 0.09775 -0.02523 C 0.09931 -0.02709 0.1007 -0.02917 0.10209 -0.03102 C 0.10434 -0.03982 0.10174 -0.03148 0.10764 -0.04144 C 0.10938 -0.04422 0.11059 -0.04746 0.11216 -0.05047 C 0.1132 -0.05232 0.11441 -0.0544 0.11546 -0.05625 C 0.11719 -0.05949 0.11893 -0.06297 0.11997 -0.06667 C 0.12049 -0.06852 0.12066 -0.0706 0.12101 -0.07269 C 0.12136 -0.07408 0.12171 -0.07547 0.12223 -0.07709 C 0.12171 -0.0875 0.12188 -0.09792 0.12101 -0.1081 C 0.12066 -0.11227 0.12136 -0.11783 0.11875 -0.11991 C 0.10799 -0.12963 0.12483 -0.11459 0.11112 -0.12732 C 0.10886 -0.1294 0.10625 -0.13079 0.10434 -0.13334 C 0.10191 -0.13658 0.10087 -0.13866 0.09775 -0.14074 C 0.09671 -0.14144 0.09549 -0.14144 0.09445 -0.14213 C 0.09323 -0.14306 0.09237 -0.14445 0.09098 -0.14514 C 0.08924 -0.14607 0.08733 -0.14607 0.08542 -0.14676 C 0.08438 -0.14769 0.08334 -0.14885 0.08212 -0.14954 C 0.07691 -0.15278 0.07518 -0.15255 0.06997 -0.15417 C 0.06841 -0.1544 0.06702 -0.1551 0.06546 -0.15556 C 0.0573 -0.15741 0.054 -0.15695 0.04549 -0.15857 C 0.04358 -0.1588 0.04184 -0.15949 0.03993 -0.15996 C 0.03837 -0.16042 0.03698 -0.16111 0.03542 -0.16158 C 0.03178 -0.16227 0.02813 -0.1625 0.02431 -0.16297 C -0.00312 -0.17223 0.01771 -0.16574 -0.05225 -0.16297 C -0.05347 -0.16297 -0.05451 -0.16181 -0.05555 -0.16158 C -0.05937 -0.16065 -0.06302 -0.16042 -0.06666 -0.15996 C -0.06822 -0.15857 -0.06961 -0.15672 -0.07118 -0.15556 C -0.08038 -0.14885 -0.07309 -0.15556 -0.08125 -0.15116 C -0.0842 -0.14931 -0.08732 -0.14769 -0.0901 -0.14514 C -0.09236 -0.14329 -0.09479 -0.14167 -0.0967 -0.13935 C -0.09791 -0.13773 -0.09878 -0.13611 -0.1 -0.13473 C -0.10486 -0.12986 -0.10642 -0.12917 -0.11111 -0.12593 C -0.11197 -0.12454 -0.1125 -0.12269 -0.11336 -0.12153 C -0.11632 -0.1176 -0.11875 -0.11644 -0.12222 -0.11412 C -0.12309 -0.1125 -0.12378 -0.11111 -0.12447 -0.10973 C -0.12569 -0.10718 -0.12656 -0.1044 -0.12777 -0.10232 C -0.12916 -0.1 -0.1309 -0.09838 -0.13229 -0.0963 C -0.1335 -0.09445 -0.13454 -0.09236 -0.13559 -0.09028 C -0.13784 -0.07269 -0.13767 -0.07732 -0.13559 -0.04885 C -0.13524 -0.04491 -0.13559 -0.03982 -0.13333 -0.03704 C -0.13194 -0.03519 -0.1302 -0.03334 -0.12899 -0.03102 C -0.12638 -0.02685 -0.12586 -0.02338 -0.12343 -0.01922 C -0.11961 -0.01343 -0.12066 -0.01574 -0.11562 -0.01181 C -0.11441 -0.01088 -0.11336 -0.00996 -0.11232 -0.0088 C -0.11076 -0.00741 -0.10937 -0.00579 -0.10781 -0.0044 C -0.10677 -0.00371 -0.10555 -0.00348 -0.10451 -0.00301 C -0.09166 0.01412 -0.10902 -0.00787 -0.09791 0.00301 C -0.09618 0.00463 -0.09548 0.0081 -0.0934 0.00879 C -0.08906 0.01065 -0.08454 0.00972 -0.08003 0.01041 C -0.07552 0.01111 -0.06666 0.01342 -0.06666 0.01342 C -0.05711 0.01273 -0.04739 0.01273 -0.03784 0.0118 C -0.03593 0.01157 -0.0342 0.01065 -0.03229 0.01041 C -0.02968 0.00972 -0.02708 0.00949 -0.02447 0.00879 C -0.02309 0.00856 -0.02152 0.00787 -0.02013 0.0074 C -0.01788 0.00671 -0.01562 0.00671 -0.01336 0.00602 C -0.01111 0.00509 -0.00902 0.00393 -0.00677 0.00301 C -0.00555 0.00254 -0.00451 0.00139 -0.00347 0.00139 L 0 0 Z " pathEditMode="relative" ptsTypes="AAAAAAAAAAAAAAAAAAAAAAAAAAAAAAAAAAAAAAAAAAAAAAAAAAAAAAAAAAAAAAAAAAAAAA">
                                      <p:cBhvr>
                                        <p:cTn id="7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31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17145</TotalTime>
  <Words>1492</Words>
  <Application>Microsoft Macintosh PowerPoint</Application>
  <PresentationFormat>On-screen Show (4:3)</PresentationFormat>
  <Paragraphs>387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Courier</vt:lpstr>
      <vt:lpstr>Arial</vt:lpstr>
      <vt:lpstr>Office Theme</vt:lpstr>
      <vt:lpstr>Dark Shadows: User-level Guest/Host  Linux Process Shadowing</vt:lpstr>
      <vt:lpstr>Paper in a Nutshell</vt:lpstr>
      <vt:lpstr>Outline</vt:lpstr>
      <vt:lpstr>Shadow Process</vt:lpstr>
      <vt:lpstr>Shadow Process Address Spaces  in Classic VMMs (KVM/Palacios Structure)</vt:lpstr>
      <vt:lpstr>System Call Forwarding and  Device File-level Device Virtualization</vt:lpstr>
      <vt:lpstr>mmap() Can Be Used  To Construct Page Tables</vt:lpstr>
      <vt:lpstr>Common User Address Spaces Through User-level Means</vt:lpstr>
      <vt:lpstr>Dark Shadow Capsule</vt:lpstr>
      <vt:lpstr>Limitations</vt:lpstr>
      <vt:lpstr>Can mmap() Really Work For This?</vt:lpstr>
      <vt:lpstr>Need Virtual/Physical Contiguity</vt:lpstr>
      <vt:lpstr>Study</vt:lpstr>
      <vt:lpstr>PowerPoint Presentation</vt:lpstr>
      <vt:lpstr>PowerPoint Presentation</vt:lpstr>
      <vt:lpstr>PowerPoint Presentation</vt:lpstr>
      <vt:lpstr>Study</vt:lpstr>
      <vt:lpstr>Security/Protection/Trust Achievable using Regular Unix/Linux/VMM mechanisms</vt:lpstr>
      <vt:lpstr>Framework Complexity</vt:lpstr>
      <vt:lpstr>System Call Forwarding Service</vt:lpstr>
      <vt:lpstr>System Call Forwarding and  Device File-level Device Virtualization</vt:lpstr>
      <vt:lpstr>Device File-level Device Virtualization</vt:lpstr>
      <vt:lpstr>Status</vt:lpstr>
      <vt:lpstr>Other Applications/Related Work</vt:lpstr>
      <vt:lpstr>Conclusions</vt:lpstr>
      <vt:lpstr>For More Information</vt:lpstr>
    </vt:vector>
  </TitlesOfParts>
  <Company>Northwestern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Transcending the Hardware Interface </dc:title>
  <dc:creator>Peter Dinda</dc:creator>
  <cp:lastModifiedBy>Microsoft Office User</cp:lastModifiedBy>
  <cp:revision>98</cp:revision>
  <cp:lastPrinted>2017-04-05T20:07:08Z</cp:lastPrinted>
  <dcterms:created xsi:type="dcterms:W3CDTF">2016-02-29T16:50:09Z</dcterms:created>
  <dcterms:modified xsi:type="dcterms:W3CDTF">2017-04-09T20:52:19Z</dcterms:modified>
</cp:coreProperties>
</file>