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267" r:id="rId4"/>
    <p:sldId id="269" r:id="rId5"/>
    <p:sldId id="268" r:id="rId6"/>
    <p:sldId id="270" r:id="rId7"/>
    <p:sldId id="271" r:id="rId8"/>
    <p:sldId id="272" r:id="rId9"/>
    <p:sldId id="273" r:id="rId10"/>
    <p:sldId id="278" r:id="rId11"/>
    <p:sldId id="275" r:id="rId12"/>
    <p:sldId id="274" r:id="rId13"/>
    <p:sldId id="276" r:id="rId14"/>
    <p:sldId id="277" r:id="rId15"/>
    <p:sldId id="281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66" r:id="rId26"/>
    <p:sldId id="279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5"/>
    <p:restoredTop sz="94668"/>
  </p:normalViewPr>
  <p:slideViewPr>
    <p:cSldViewPr snapToGrid="0" snapToObjects="1">
      <p:cViewPr varScale="1">
        <p:scale>
          <a:sx n="86" d="100"/>
          <a:sy n="86" d="100"/>
        </p:scale>
        <p:origin x="216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dinda:Documents:Talks:mascots16: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dinda:Documents:Talks:mascots16: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Avg Delay</c:v>
                </c:pt>
              </c:strCache>
            </c:strRef>
          </c:tx>
          <c:xVal>
            <c:numRef>
              <c:f>Sheet1!$B$2:$B$12</c:f>
              <c:numCache>
                <c:formatCode>General</c:formatCode>
                <c:ptCount val="11"/>
                <c:pt idx="0">
                  <c:v>0.0</c:v>
                </c:pt>
                <c:pt idx="1">
                  <c:v>0.0847176079734219</c:v>
                </c:pt>
                <c:pt idx="2">
                  <c:v>0.196013289036545</c:v>
                </c:pt>
                <c:pt idx="3">
                  <c:v>0.338870431893688</c:v>
                </c:pt>
                <c:pt idx="4">
                  <c:v>0.446013289036545</c:v>
                </c:pt>
                <c:pt idx="5">
                  <c:v>0.552325581395349</c:v>
                </c:pt>
                <c:pt idx="6">
                  <c:v>0.640365448504983</c:v>
                </c:pt>
                <c:pt idx="7">
                  <c:v>0.740863787375415</c:v>
                </c:pt>
                <c:pt idx="8">
                  <c:v>0.822259136212625</c:v>
                </c:pt>
                <c:pt idx="9">
                  <c:v>0.88953488372093</c:v>
                </c:pt>
                <c:pt idx="10">
                  <c:v>1.0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0.0</c:v>
                </c:pt>
                <c:pt idx="1">
                  <c:v>38.0</c:v>
                </c:pt>
                <c:pt idx="2">
                  <c:v>101.0</c:v>
                </c:pt>
                <c:pt idx="3">
                  <c:v>95.0</c:v>
                </c:pt>
                <c:pt idx="4">
                  <c:v>254.0</c:v>
                </c:pt>
                <c:pt idx="5">
                  <c:v>221.0</c:v>
                </c:pt>
                <c:pt idx="6">
                  <c:v>249.0</c:v>
                </c:pt>
                <c:pt idx="7">
                  <c:v>466.0</c:v>
                </c:pt>
                <c:pt idx="8">
                  <c:v>227.0</c:v>
                </c:pt>
                <c:pt idx="9">
                  <c:v>355.0</c:v>
                </c:pt>
                <c:pt idx="10">
                  <c:v>458.0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95% Delay</c:v>
                </c:pt>
              </c:strCache>
            </c:strRef>
          </c:tx>
          <c:xVal>
            <c:numRef>
              <c:f>Sheet1!$B$2:$B$12</c:f>
              <c:numCache>
                <c:formatCode>General</c:formatCode>
                <c:ptCount val="11"/>
                <c:pt idx="0">
                  <c:v>0.0</c:v>
                </c:pt>
                <c:pt idx="1">
                  <c:v>0.0847176079734219</c:v>
                </c:pt>
                <c:pt idx="2">
                  <c:v>0.196013289036545</c:v>
                </c:pt>
                <c:pt idx="3">
                  <c:v>0.338870431893688</c:v>
                </c:pt>
                <c:pt idx="4">
                  <c:v>0.446013289036545</c:v>
                </c:pt>
                <c:pt idx="5">
                  <c:v>0.552325581395349</c:v>
                </c:pt>
                <c:pt idx="6">
                  <c:v>0.640365448504983</c:v>
                </c:pt>
                <c:pt idx="7">
                  <c:v>0.740863787375415</c:v>
                </c:pt>
                <c:pt idx="8">
                  <c:v>0.822259136212625</c:v>
                </c:pt>
                <c:pt idx="9">
                  <c:v>0.88953488372093</c:v>
                </c:pt>
                <c:pt idx="10">
                  <c:v>1.0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0.0</c:v>
                </c:pt>
                <c:pt idx="1">
                  <c:v>148.0</c:v>
                </c:pt>
                <c:pt idx="2">
                  <c:v>296.0</c:v>
                </c:pt>
                <c:pt idx="3">
                  <c:v>445.0</c:v>
                </c:pt>
                <c:pt idx="4">
                  <c:v>593.0</c:v>
                </c:pt>
                <c:pt idx="5">
                  <c:v>740.0</c:v>
                </c:pt>
                <c:pt idx="6">
                  <c:v>895.0</c:v>
                </c:pt>
                <c:pt idx="7">
                  <c:v>1050.0</c:v>
                </c:pt>
                <c:pt idx="8">
                  <c:v>1195.0</c:v>
                </c:pt>
                <c:pt idx="9">
                  <c:v>1341.0</c:v>
                </c:pt>
                <c:pt idx="10">
                  <c:v>1492.0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727072"/>
        <c:axId val="547815440"/>
      </c:scatterChart>
      <c:valAx>
        <c:axId val="519727072"/>
        <c:scaling>
          <c:orientation val="minMax"/>
          <c:max val="1.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Size of </a:t>
                </a:r>
                <a:r>
                  <a:rPr lang="en-US" sz="2400" dirty="0" smtClean="0"/>
                  <a:t>Effect</a:t>
                </a:r>
                <a:r>
                  <a:rPr lang="en-US" sz="2400" baseline="0" dirty="0" smtClean="0"/>
                  <a:t> - </a:t>
                </a:r>
                <a:r>
                  <a:rPr lang="en-US" sz="2400" dirty="0" smtClean="0"/>
                  <a:t>Closer </a:t>
                </a:r>
                <a:r>
                  <a:rPr lang="en-US" sz="2400" dirty="0"/>
                  <a:t>to Poisson Arrivals -</a:t>
                </a:r>
                <a:r>
                  <a:rPr lang="en-US" sz="2400" dirty="0" smtClean="0"/>
                  <a:t>&gt;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547815440"/>
        <c:crosses val="autoZero"/>
        <c:crossBetween val="midCat"/>
      </c:valAx>
      <c:valAx>
        <c:axId val="5478154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Necesary</a:t>
                </a:r>
                <a:r>
                  <a:rPr lang="en-US" sz="2400" baseline="0"/>
                  <a:t> Delay (milliseconds)</a:t>
                </a:r>
                <a:endParaRPr lang="en-US" sz="2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5197270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26"/>
      <c:rotY val="26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8713692038495"/>
          <c:y val="0.0523255813953488"/>
          <c:w val="0.547321522309711"/>
          <c:h val="0.8430301226881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MapQuest</c:v>
                </c:pt>
              </c:strCache>
            </c:strRef>
          </c:tx>
          <c:invertIfNegative val="0"/>
          <c:cat>
            <c:strRef>
              <c:f>Sheet2!$B$1:$F$1</c:f>
              <c:strCache>
                <c:ptCount val="5"/>
                <c:pt idx="0">
                  <c:v>0ms</c:v>
                </c:pt>
                <c:pt idx="1">
                  <c:v>50ms</c:v>
                </c:pt>
                <c:pt idx="2">
                  <c:v>250ms</c:v>
                </c:pt>
                <c:pt idx="3">
                  <c:v>500ms</c:v>
                </c:pt>
                <c:pt idx="4">
                  <c:v>750ms</c:v>
                </c:pt>
              </c:strCache>
            </c:strRef>
          </c:cat>
          <c:val>
            <c:numRef>
              <c:f>Sheet2!$B$2:$F$2</c:f>
              <c:numCache>
                <c:formatCode>General</c:formatCode>
                <c:ptCount val="5"/>
                <c:pt idx="0">
                  <c:v>0.91</c:v>
                </c:pt>
                <c:pt idx="1">
                  <c:v>2.25</c:v>
                </c:pt>
                <c:pt idx="2">
                  <c:v>1.39</c:v>
                </c:pt>
                <c:pt idx="3">
                  <c:v>0.0</c:v>
                </c:pt>
                <c:pt idx="4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Pandora</c:v>
                </c:pt>
              </c:strCache>
            </c:strRef>
          </c:tx>
          <c:invertIfNegative val="0"/>
          <c:cat>
            <c:strRef>
              <c:f>Sheet2!$B$1:$F$1</c:f>
              <c:strCache>
                <c:ptCount val="5"/>
                <c:pt idx="0">
                  <c:v>0ms</c:v>
                </c:pt>
                <c:pt idx="1">
                  <c:v>50ms</c:v>
                </c:pt>
                <c:pt idx="2">
                  <c:v>250ms</c:v>
                </c:pt>
                <c:pt idx="3">
                  <c:v>500ms</c:v>
                </c:pt>
                <c:pt idx="4">
                  <c:v>750ms</c:v>
                </c:pt>
              </c:strCache>
            </c:strRef>
          </c:cat>
          <c:val>
            <c:numRef>
              <c:f>Sheet2!$B$3:$F$3</c:f>
              <c:numCache>
                <c:formatCode>General</c:formatCode>
                <c:ptCount val="5"/>
                <c:pt idx="0">
                  <c:v>1.1</c:v>
                </c:pt>
                <c:pt idx="1">
                  <c:v>0.96</c:v>
                </c:pt>
                <c:pt idx="2">
                  <c:v>1.22</c:v>
                </c:pt>
                <c:pt idx="3">
                  <c:v>1.08</c:v>
                </c:pt>
                <c:pt idx="4">
                  <c:v>0.88</c:v>
                </c:pt>
              </c:numCache>
            </c:numRef>
          </c:val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Pinterest</c:v>
                </c:pt>
              </c:strCache>
            </c:strRef>
          </c:tx>
          <c:invertIfNegative val="0"/>
          <c:cat>
            <c:strRef>
              <c:f>Sheet2!$B$1:$F$1</c:f>
              <c:strCache>
                <c:ptCount val="5"/>
                <c:pt idx="0">
                  <c:v>0ms</c:v>
                </c:pt>
                <c:pt idx="1">
                  <c:v>50ms</c:v>
                </c:pt>
                <c:pt idx="2">
                  <c:v>250ms</c:v>
                </c:pt>
                <c:pt idx="3">
                  <c:v>500ms</c:v>
                </c:pt>
                <c:pt idx="4">
                  <c:v>750ms</c:v>
                </c:pt>
              </c:strCache>
            </c:strRef>
          </c:cat>
          <c:val>
            <c:numRef>
              <c:f>Sheet2!$B$4:$F$4</c:f>
              <c:numCache>
                <c:formatCode>General</c:formatCode>
                <c:ptCount val="5"/>
                <c:pt idx="0">
                  <c:v>1.08</c:v>
                </c:pt>
                <c:pt idx="1">
                  <c:v>1.49</c:v>
                </c:pt>
                <c:pt idx="2">
                  <c:v>0.95</c:v>
                </c:pt>
                <c:pt idx="3">
                  <c:v>0.89</c:v>
                </c:pt>
                <c:pt idx="4">
                  <c:v>2.06</c:v>
                </c:pt>
              </c:numCache>
            </c:numRef>
          </c:val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WeatherBug</c:v>
                </c:pt>
              </c:strCache>
            </c:strRef>
          </c:tx>
          <c:invertIfNegative val="0"/>
          <c:cat>
            <c:strRef>
              <c:f>Sheet2!$B$1:$F$1</c:f>
              <c:strCache>
                <c:ptCount val="5"/>
                <c:pt idx="0">
                  <c:v>0ms</c:v>
                </c:pt>
                <c:pt idx="1">
                  <c:v>50ms</c:v>
                </c:pt>
                <c:pt idx="2">
                  <c:v>250ms</c:v>
                </c:pt>
                <c:pt idx="3">
                  <c:v>500ms</c:v>
                </c:pt>
                <c:pt idx="4">
                  <c:v>750ms</c:v>
                </c:pt>
              </c:strCache>
            </c:strRef>
          </c:cat>
          <c:val>
            <c:numRef>
              <c:f>Sheet2!$B$5:$F$5</c:f>
              <c:numCache>
                <c:formatCode>General</c:formatCode>
                <c:ptCount val="5"/>
                <c:pt idx="0">
                  <c:v>0.88</c:v>
                </c:pt>
                <c:pt idx="1">
                  <c:v>1.96</c:v>
                </c:pt>
                <c:pt idx="2">
                  <c:v>1.65</c:v>
                </c:pt>
                <c:pt idx="3">
                  <c:v>1.41</c:v>
                </c:pt>
                <c:pt idx="4">
                  <c:v>1.64</c:v>
                </c:pt>
              </c:numCache>
            </c:numRef>
          </c:val>
        </c:ser>
        <c:ser>
          <c:idx val="4"/>
          <c:order val="4"/>
          <c:tx>
            <c:strRef>
              <c:f>Sheet2!$A$6</c:f>
              <c:strCache>
                <c:ptCount val="1"/>
                <c:pt idx="0">
                  <c:v>Translate</c:v>
                </c:pt>
              </c:strCache>
            </c:strRef>
          </c:tx>
          <c:invertIfNegative val="0"/>
          <c:cat>
            <c:strRef>
              <c:f>Sheet2!$B$1:$F$1</c:f>
              <c:strCache>
                <c:ptCount val="5"/>
                <c:pt idx="0">
                  <c:v>0ms</c:v>
                </c:pt>
                <c:pt idx="1">
                  <c:v>50ms</c:v>
                </c:pt>
                <c:pt idx="2">
                  <c:v>250ms</c:v>
                </c:pt>
                <c:pt idx="3">
                  <c:v>500ms</c:v>
                </c:pt>
                <c:pt idx="4">
                  <c:v>750ms</c:v>
                </c:pt>
              </c:strCache>
            </c:strRef>
          </c:cat>
          <c:val>
            <c:numRef>
              <c:f>Sheet2!$B$6:$F$6</c:f>
              <c:numCache>
                <c:formatCode>General</c:formatCode>
                <c:ptCount val="5"/>
                <c:pt idx="0">
                  <c:v>0.14</c:v>
                </c:pt>
                <c:pt idx="1">
                  <c:v>1.69</c:v>
                </c:pt>
                <c:pt idx="2">
                  <c:v>0.54</c:v>
                </c:pt>
                <c:pt idx="3">
                  <c:v>1.86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2286976"/>
        <c:axId val="551122816"/>
        <c:axId val="540811712"/>
      </c:bar3DChart>
      <c:catAx>
        <c:axId val="552286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Delay (ms)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51122816"/>
        <c:crosses val="autoZero"/>
        <c:auto val="1"/>
        <c:lblAlgn val="ctr"/>
        <c:lblOffset val="100"/>
        <c:noMultiLvlLbl val="0"/>
      </c:catAx>
      <c:valAx>
        <c:axId val="551122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Variance in </a:t>
                </a:r>
                <a:r>
                  <a:rPr lang="en-US" sz="1800" dirty="0" smtClean="0"/>
                  <a:t>Rating Across Users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52286976"/>
        <c:crosses val="autoZero"/>
        <c:crossBetween val="between"/>
      </c:valAx>
      <c:serAx>
        <c:axId val="540811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51122816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9E2C8-8F2C-D743-9668-72B806D8AD4C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2F639-BE0F-9D44-BF56-29037DEA9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3DCDE-9818-374E-91F0-A69D2A831529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0573C-0137-554A-80FD-050FED19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85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minute time slot, so target 20-22</a:t>
            </a:r>
            <a:r>
              <a:rPr lang="en-US" baseline="0" dirty="0" smtClean="0"/>
              <a:t> with room for questions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Tuesday,</a:t>
            </a:r>
            <a:r>
              <a:rPr lang="en-US" baseline="0" dirty="0" smtClean="0"/>
              <a:t> 9/20, 4:45-6pm, 3 talks, middle talk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0573C-0137-554A-80FD-050FED197F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Mapquest</a:t>
            </a:r>
            <a:r>
              <a:rPr lang="en-US" dirty="0" smtClean="0"/>
              <a:t> instead of </a:t>
            </a:r>
            <a:r>
              <a:rPr lang="en-US" dirty="0" err="1" smtClean="0"/>
              <a:t>google</a:t>
            </a:r>
            <a:r>
              <a:rPr lang="en-US" dirty="0" smtClean="0"/>
              <a:t> maps – hash</a:t>
            </a:r>
          </a:p>
          <a:p>
            <a:endParaRPr lang="en-US" dirty="0" smtClean="0"/>
          </a:p>
          <a:p>
            <a:r>
              <a:rPr lang="en-US" dirty="0" smtClean="0"/>
              <a:t>We looked</a:t>
            </a:r>
            <a:r>
              <a:rPr lang="en-US" baseline="0" dirty="0" smtClean="0"/>
              <a:t> at top 25 and picked a variety of apps that we could instrument (more later)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0573C-0137-554A-80FD-050FED197F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4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See</a:t>
            </a:r>
            <a:r>
              <a:rPr lang="en-US" baseline="0" dirty="0" smtClean="0"/>
              <a:t> if diagrams make sense to non-participant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Slide  #s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0573C-0137-554A-80FD-050FED197F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40A5-AAB8-8248-8951-0386354DF8AB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553D9-D461-4A40-99CF-69E7146F8E37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F96F-5E55-D843-A905-3B8097BDC9CA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F110-5EAB-B444-9614-272A8F16872F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4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C876-2BC0-994B-A1D3-6549B3DDB170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9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2D54-D039-DA46-BB02-865CF0EB5675}" type="datetime1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495-2830-BD44-BED1-37275D87510D}" type="datetime1">
              <a:rPr lang="en-US" smtClean="0"/>
              <a:t>10/6/16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9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A9D-0C98-1A4B-860A-52A88E18FE94}" type="datetime1">
              <a:rPr lang="en-US" smtClean="0"/>
              <a:t>10/6/16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4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A59D-CDBD-F34C-8844-6C756EB2BF43}" type="datetime1">
              <a:rPr lang="en-US" smtClean="0"/>
              <a:t>10/6/16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B638-FD88-0541-A9F0-4CB92AEEBA28}" type="datetime1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E757-3D90-C847-B32E-BC1F43B07685}" type="datetime1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5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9543-46C7-C44E-B93B-74F1F996938F}" type="datetime1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23C1-03B5-D54D-8406-60AA9BEB8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6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mpathicsystems.org" TargetMode="External"/><Relationship Id="rId4" Type="http://schemas.openxmlformats.org/officeDocument/2006/relationships/hyperlink" Target="http://presciencelab.org" TargetMode="External"/><Relationship Id="rId5" Type="http://schemas.openxmlformats.org/officeDocument/2006/relationships/hyperlink" Target="mailto:pdinda@northwestern.edu" TargetMode="External"/><Relationship Id="rId6" Type="http://schemas.openxmlformats.org/officeDocument/2006/relationships/hyperlink" Target="http://pdinda.org" TargetMode="Externa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015877"/>
            <a:ext cx="19050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4067"/>
            <a:ext cx="7772400" cy="19642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Prospects for Shaping </a:t>
            </a:r>
            <a:br>
              <a:rPr lang="en-US" dirty="0" smtClean="0"/>
            </a:br>
            <a:r>
              <a:rPr lang="en-US" dirty="0" smtClean="0"/>
              <a:t>User-centric Mobile Application Workloads to Benefit the Cloud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6104" y="3303391"/>
            <a:ext cx="6400800" cy="3031771"/>
          </a:xfrm>
        </p:spPr>
        <p:txBody>
          <a:bodyPr>
            <a:normAutofit/>
          </a:bodyPr>
          <a:lstStyle/>
          <a:p>
            <a:r>
              <a:rPr lang="en-US" dirty="0" err="1" smtClean="0"/>
              <a:t>Maciej</a:t>
            </a:r>
            <a:r>
              <a:rPr lang="en-US" dirty="0" smtClean="0"/>
              <a:t> </a:t>
            </a:r>
            <a:r>
              <a:rPr lang="en-US" dirty="0" err="1" smtClean="0"/>
              <a:t>Swiech</a:t>
            </a:r>
            <a:r>
              <a:rPr lang="en-US" baseline="30000" dirty="0" smtClean="0"/>
              <a:t>*</a:t>
            </a:r>
            <a:r>
              <a:rPr lang="en-US" dirty="0" smtClean="0"/>
              <a:t>  </a:t>
            </a:r>
            <a:r>
              <a:rPr lang="en-US" dirty="0" err="1" smtClean="0"/>
              <a:t>Huaqian</a:t>
            </a:r>
            <a:r>
              <a:rPr lang="en-US" dirty="0" smtClean="0"/>
              <a:t> </a:t>
            </a:r>
            <a:r>
              <a:rPr lang="en-US" dirty="0" err="1" smtClean="0"/>
              <a:t>Cai</a:t>
            </a:r>
            <a:r>
              <a:rPr lang="en-US" baseline="30000" dirty="0" smtClean="0"/>
              <a:t>+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Peter Dinda</a:t>
            </a:r>
            <a:r>
              <a:rPr lang="en-US" baseline="30000" dirty="0" smtClean="0"/>
              <a:t>*</a:t>
            </a:r>
            <a:r>
              <a:rPr lang="en-US" dirty="0" smtClean="0"/>
              <a:t>   Gang Huang</a:t>
            </a:r>
            <a:r>
              <a:rPr lang="en-US" baseline="30000" dirty="0" smtClean="0"/>
              <a:t>+</a:t>
            </a:r>
          </a:p>
          <a:p>
            <a:r>
              <a:rPr lang="en-US" sz="2600" baseline="30000" dirty="0" smtClean="0"/>
              <a:t>*</a:t>
            </a:r>
            <a:r>
              <a:rPr lang="en-US" sz="2600" dirty="0" smtClean="0"/>
              <a:t>Northwestern University  </a:t>
            </a:r>
            <a:r>
              <a:rPr lang="en-US" sz="2600" baseline="30000" dirty="0" smtClean="0"/>
              <a:t>+</a:t>
            </a:r>
            <a:r>
              <a:rPr lang="en-US" sz="2600" dirty="0" smtClean="0"/>
              <a:t>Peking University</a:t>
            </a:r>
          </a:p>
          <a:p>
            <a:endParaRPr lang="en-US" dirty="0" smtClean="0"/>
          </a:p>
          <a:p>
            <a:r>
              <a:rPr lang="en-US" dirty="0" err="1" smtClean="0"/>
              <a:t>empathicsystems.org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81000" y="4603377"/>
            <a:ext cx="1981200" cy="1843088"/>
            <a:chOff x="0" y="0"/>
            <a:chExt cx="1248" cy="1161"/>
          </a:xfrm>
        </p:grpSpPr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57" b="18866"/>
            <a:stretch>
              <a:fillRect/>
            </a:stretch>
          </p:blipFill>
          <p:spPr bwMode="auto">
            <a:xfrm>
              <a:off x="0" y="0"/>
              <a:ext cx="1216" cy="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1027" y="34"/>
              <a:ext cx="221" cy="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/>
            </p:cNvSpPr>
            <p:nvPr/>
          </p:nvSpPr>
          <p:spPr bwMode="auto">
            <a:xfrm>
              <a:off x="1027" y="1024"/>
              <a:ext cx="221" cy="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8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Apps as shown previously (binaries taken from store)</a:t>
            </a:r>
          </a:p>
          <a:p>
            <a:r>
              <a:rPr lang="en-US" dirty="0"/>
              <a:t>30 participants familiar with apps, recruited campus-wide at Northwestern (</a:t>
            </a:r>
            <a:r>
              <a:rPr lang="en-US" dirty="0" err="1"/>
              <a:t>IRBed</a:t>
            </a:r>
            <a:r>
              <a:rPr lang="en-US" dirty="0"/>
              <a:t>), paid $40 for their time</a:t>
            </a:r>
          </a:p>
          <a:p>
            <a:pPr lvl="1"/>
            <a:r>
              <a:rPr lang="en-US" dirty="0"/>
              <a:t>12 F, 18 M</a:t>
            </a:r>
          </a:p>
          <a:p>
            <a:pPr lvl="1"/>
            <a:r>
              <a:rPr lang="en-US" dirty="0"/>
              <a:t>25 17-25, 5 25-35</a:t>
            </a:r>
          </a:p>
          <a:p>
            <a:pPr lvl="1"/>
            <a:r>
              <a:rPr lang="en-US" dirty="0"/>
              <a:t>16 engineering, 10 liberal arts, 3 journalism, 1 education</a:t>
            </a:r>
          </a:p>
          <a:p>
            <a:pPr lvl="1"/>
            <a:r>
              <a:rPr lang="en-US" dirty="0"/>
              <a:t>25 used smartphone for &gt;6 months, 21 for &gt;2 years</a:t>
            </a:r>
          </a:p>
          <a:p>
            <a:pPr lvl="1"/>
            <a:r>
              <a:rPr lang="en-US" dirty="0"/>
              <a:t>Self-identified as a regular user of at least one of our apps</a:t>
            </a:r>
          </a:p>
          <a:p>
            <a:r>
              <a:rPr lang="en-US" dirty="0"/>
              <a:t>One week study, in the wild, on the users’</a:t>
            </a:r>
            <a:br>
              <a:rPr lang="en-US" dirty="0"/>
            </a:br>
            <a:r>
              <a:rPr lang="en-US" dirty="0"/>
              <a:t>own personal phones</a:t>
            </a:r>
          </a:p>
          <a:p>
            <a:r>
              <a:rPr lang="en-US" dirty="0"/>
              <a:t>Carefully scripted entry and exit processes and documents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55" y="478762"/>
            <a:ext cx="62941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Within-app Interposition to </a:t>
            </a:r>
            <a:br>
              <a:rPr lang="en-US" dirty="0" smtClean="0"/>
            </a:br>
            <a:r>
              <a:rPr lang="en-US" dirty="0" smtClean="0"/>
              <a:t>Introduce Delay and Acquire User Feedback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3400" y="4648200"/>
            <a:ext cx="304800" cy="304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3" name="Straight Connector 102"/>
          <p:cNvCxnSpPr>
            <a:stCxn id="102" idx="4"/>
          </p:cNvCxnSpPr>
          <p:nvPr/>
        </p:nvCxnSpPr>
        <p:spPr>
          <a:xfrm rot="5400000">
            <a:off x="571501" y="5067300"/>
            <a:ext cx="228600" cy="3175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3810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 flipV="1">
            <a:off x="6858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572294" y="5295106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7" name="Straight Connector 106"/>
          <p:cNvCxnSpPr/>
          <p:nvPr/>
        </p:nvCxnSpPr>
        <p:spPr>
          <a:xfrm rot="16200000" flipV="1">
            <a:off x="6477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4191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9" name="Rectangle 108"/>
          <p:cNvSpPr/>
          <p:nvPr/>
        </p:nvSpPr>
        <p:spPr>
          <a:xfrm>
            <a:off x="990600" y="4343400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94"/>
          <p:cNvSpPr>
            <a:spLocks noChangeArrowheads="1"/>
          </p:cNvSpPr>
          <p:nvPr/>
        </p:nvSpPr>
        <p:spPr bwMode="auto">
          <a:xfrm>
            <a:off x="1036557" y="4359738"/>
            <a:ext cx="811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Client</a:t>
            </a:r>
          </a:p>
          <a:p>
            <a:pPr algn="ctr"/>
            <a:r>
              <a:rPr lang="en-US" dirty="0" smtClean="0">
                <a:latin typeface="Calibri" charset="0"/>
              </a:rPr>
              <a:t>Device</a:t>
            </a:r>
            <a:endParaRPr lang="en-US" dirty="0">
              <a:latin typeface="Calibri" charset="0"/>
            </a:endParaRPr>
          </a:p>
        </p:txBody>
      </p:sp>
      <p:sp>
        <p:nvSpPr>
          <p:cNvPr id="111" name="TextBox 95"/>
          <p:cNvSpPr txBox="1">
            <a:spLocks noChangeArrowheads="1"/>
          </p:cNvSpPr>
          <p:nvPr/>
        </p:nvSpPr>
        <p:spPr bwMode="auto">
          <a:xfrm>
            <a:off x="2102162" y="4017007"/>
            <a:ext cx="887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Frontend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Requests</a:t>
            </a:r>
          </a:p>
        </p:txBody>
      </p:sp>
      <p:sp>
        <p:nvSpPr>
          <p:cNvPr id="114" name="Rectangular Callout 113"/>
          <p:cNvSpPr/>
          <p:nvPr/>
        </p:nvSpPr>
        <p:spPr>
          <a:xfrm>
            <a:off x="304800" y="2286000"/>
            <a:ext cx="1524000" cy="1828800"/>
          </a:xfrm>
          <a:prstGeom prst="wedgeRectCallout">
            <a:avLst>
              <a:gd name="adj1" fmla="val 19657"/>
              <a:gd name="adj2" fmla="val 618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Rectangle 175"/>
          <p:cNvSpPr>
            <a:spLocks noChangeArrowheads="1"/>
          </p:cNvSpPr>
          <p:nvPr/>
        </p:nvSpPr>
        <p:spPr bwMode="auto">
          <a:xfrm>
            <a:off x="0" y="4038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charset="0"/>
              </a:rPr>
              <a:t>User View</a:t>
            </a:r>
          </a:p>
        </p:txBody>
      </p:sp>
      <p:sp>
        <p:nvSpPr>
          <p:cNvPr id="118" name="Cloud 117"/>
          <p:cNvSpPr/>
          <p:nvPr/>
        </p:nvSpPr>
        <p:spPr>
          <a:xfrm>
            <a:off x="7696200" y="3429000"/>
            <a:ext cx="1371600" cy="2057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TextBox 183"/>
          <p:cNvSpPr txBox="1">
            <a:spLocks noChangeArrowheads="1"/>
          </p:cNvSpPr>
          <p:nvPr/>
        </p:nvSpPr>
        <p:spPr bwMode="auto">
          <a:xfrm>
            <a:off x="7772400" y="4114800"/>
            <a:ext cx="1298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latin typeface="Calibri" charset="0"/>
              </a:rPr>
              <a:t>Application 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Backend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“Cloud”</a:t>
            </a:r>
            <a:endParaRPr lang="en-US" sz="1800" i="1" dirty="0">
              <a:latin typeface="Calibri" charset="0"/>
            </a:endParaRPr>
          </a:p>
        </p:txBody>
      </p:sp>
      <p:cxnSp>
        <p:nvCxnSpPr>
          <p:cNvPr id="122" name="Straight Arrow Connector 121"/>
          <p:cNvCxnSpPr>
            <a:cxnSpLocks noChangeShapeType="1"/>
          </p:cNvCxnSpPr>
          <p:nvPr/>
        </p:nvCxnSpPr>
        <p:spPr bwMode="auto">
          <a:xfrm>
            <a:off x="1905000" y="4562475"/>
            <a:ext cx="58674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27" name="Group 118"/>
          <p:cNvGrpSpPr>
            <a:grpSpLocks/>
          </p:cNvGrpSpPr>
          <p:nvPr/>
        </p:nvGrpSpPr>
        <p:grpSpPr bwMode="auto">
          <a:xfrm>
            <a:off x="152400" y="5791200"/>
            <a:ext cx="457200" cy="457200"/>
            <a:chOff x="533400" y="4495800"/>
            <a:chExt cx="1524000" cy="1371600"/>
          </a:xfrm>
        </p:grpSpPr>
        <p:sp>
          <p:nvSpPr>
            <p:cNvPr id="128" name="Oval 12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9" name="Straight Connector 128"/>
            <p:cNvCxnSpPr>
              <a:stCxn id="12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137" name="Straight Arrow Connector 136"/>
          <p:cNvCxnSpPr>
            <a:cxnSpLocks noChangeShapeType="1"/>
          </p:cNvCxnSpPr>
          <p:nvPr/>
        </p:nvCxnSpPr>
        <p:spPr bwMode="auto">
          <a:xfrm flipH="1" flipV="1">
            <a:off x="1905000" y="4954587"/>
            <a:ext cx="5867400" cy="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9" name="TextBox 104"/>
          <p:cNvSpPr txBox="1">
            <a:spLocks noChangeArrowheads="1"/>
          </p:cNvSpPr>
          <p:nvPr/>
        </p:nvSpPr>
        <p:spPr bwMode="auto">
          <a:xfrm>
            <a:off x="6705600" y="4977033"/>
            <a:ext cx="98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Backend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Responses</a:t>
            </a:r>
          </a:p>
        </p:txBody>
      </p:sp>
      <p:sp>
        <p:nvSpPr>
          <p:cNvPr id="140" name="TextBox 95"/>
          <p:cNvSpPr txBox="1">
            <a:spLocks noChangeArrowheads="1"/>
          </p:cNvSpPr>
          <p:nvPr/>
        </p:nvSpPr>
        <p:spPr bwMode="auto">
          <a:xfrm>
            <a:off x="381000" y="6324600"/>
            <a:ext cx="91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latin typeface="Calibri" charset="0"/>
              </a:rPr>
              <a:t>User Pool</a:t>
            </a:r>
          </a:p>
        </p:txBody>
      </p:sp>
      <p:grpSp>
        <p:nvGrpSpPr>
          <p:cNvPr id="149" name="Group 166"/>
          <p:cNvGrpSpPr>
            <a:grpSpLocks/>
          </p:cNvGrpSpPr>
          <p:nvPr/>
        </p:nvGrpSpPr>
        <p:grpSpPr bwMode="auto">
          <a:xfrm>
            <a:off x="304800" y="5943600"/>
            <a:ext cx="457200" cy="457200"/>
            <a:chOff x="533400" y="4495800"/>
            <a:chExt cx="1524000" cy="1371600"/>
          </a:xfrm>
        </p:grpSpPr>
        <p:sp>
          <p:nvSpPr>
            <p:cNvPr id="150" name="Oval 149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51" name="Straight Connector 150"/>
            <p:cNvCxnSpPr>
              <a:stCxn id="150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7" name="Rectangle 156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8" name="Group 178"/>
          <p:cNvGrpSpPr>
            <a:grpSpLocks/>
          </p:cNvGrpSpPr>
          <p:nvPr/>
        </p:nvGrpSpPr>
        <p:grpSpPr bwMode="auto">
          <a:xfrm>
            <a:off x="533400" y="5791200"/>
            <a:ext cx="457200" cy="457200"/>
            <a:chOff x="533400" y="4495800"/>
            <a:chExt cx="1524000" cy="1371600"/>
          </a:xfrm>
        </p:grpSpPr>
        <p:sp>
          <p:nvSpPr>
            <p:cNvPr id="159" name="Oval 158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0" name="Straight Connector 159"/>
            <p:cNvCxnSpPr>
              <a:stCxn id="159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67" name="Group 190"/>
          <p:cNvGrpSpPr>
            <a:grpSpLocks/>
          </p:cNvGrpSpPr>
          <p:nvPr/>
        </p:nvGrpSpPr>
        <p:grpSpPr bwMode="auto">
          <a:xfrm>
            <a:off x="685800" y="5943600"/>
            <a:ext cx="457200" cy="457200"/>
            <a:chOff x="533400" y="4495800"/>
            <a:chExt cx="1524000" cy="1371600"/>
          </a:xfrm>
        </p:grpSpPr>
        <p:sp>
          <p:nvSpPr>
            <p:cNvPr id="168" name="Oval 16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9" name="Straight Connector 168"/>
            <p:cNvCxnSpPr>
              <a:stCxn id="16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6" name="Group 200"/>
          <p:cNvGrpSpPr>
            <a:grpSpLocks/>
          </p:cNvGrpSpPr>
          <p:nvPr/>
        </p:nvGrpSpPr>
        <p:grpSpPr bwMode="auto">
          <a:xfrm>
            <a:off x="914400" y="5791200"/>
            <a:ext cx="457200" cy="457200"/>
            <a:chOff x="533400" y="4495800"/>
            <a:chExt cx="1524000" cy="1371600"/>
          </a:xfrm>
        </p:grpSpPr>
        <p:sp>
          <p:nvSpPr>
            <p:cNvPr id="177" name="Oval 176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78" name="Straight Connector 177"/>
            <p:cNvCxnSpPr>
              <a:stCxn id="177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1905000" y="5449669"/>
            <a:ext cx="513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Specifics here: 	</a:t>
            </a:r>
            <a:r>
              <a:rPr lang="en-US" dirty="0" err="1" smtClean="0"/>
              <a:t>DelayDroid</a:t>
            </a:r>
            <a:r>
              <a:rPr lang="en-US" dirty="0" smtClean="0"/>
              <a:t>/</a:t>
            </a:r>
            <a:r>
              <a:rPr lang="en-US" dirty="0" err="1" smtClean="0"/>
              <a:t>Dpartner</a:t>
            </a:r>
            <a:r>
              <a:rPr lang="en-US" dirty="0" smtClean="0"/>
              <a:t> Framework</a:t>
            </a:r>
          </a:p>
          <a:p>
            <a:endParaRPr lang="en-US" dirty="0" smtClean="0"/>
          </a:p>
        </p:txBody>
      </p:sp>
      <p:sp>
        <p:nvSpPr>
          <p:cNvPr id="78" name="Rectangular Callout 77"/>
          <p:cNvSpPr/>
          <p:nvPr/>
        </p:nvSpPr>
        <p:spPr>
          <a:xfrm>
            <a:off x="304800" y="2286000"/>
            <a:ext cx="1524000" cy="1828800"/>
          </a:xfrm>
          <a:prstGeom prst="wedgeRectCallout">
            <a:avLst>
              <a:gd name="adj1" fmla="val 19657"/>
              <a:gd name="adj2" fmla="val 618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81000" y="2362200"/>
            <a:ext cx="1371600" cy="5238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Added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Interface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000" y="2888512"/>
            <a:ext cx="1371600" cy="52387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Application Interface</a:t>
            </a:r>
          </a:p>
        </p:txBody>
      </p:sp>
      <p:sp>
        <p:nvSpPr>
          <p:cNvPr id="81" name="Rectangle 175"/>
          <p:cNvSpPr>
            <a:spLocks noChangeArrowheads="1"/>
          </p:cNvSpPr>
          <p:nvPr/>
        </p:nvSpPr>
        <p:spPr bwMode="auto">
          <a:xfrm>
            <a:off x="0" y="4038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charset="0"/>
              </a:rPr>
              <a:t>User View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88939" y="3419475"/>
            <a:ext cx="1371600" cy="5238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0000"/>
                </a:solidFill>
              </a:rPr>
              <a:t>Transformed Code</a:t>
            </a:r>
          </a:p>
        </p:txBody>
      </p:sp>
      <p:sp>
        <p:nvSpPr>
          <p:cNvPr id="83" name="TextBox 104"/>
          <p:cNvSpPr txBox="1">
            <a:spLocks noChangeArrowheads="1"/>
          </p:cNvSpPr>
          <p:nvPr/>
        </p:nvSpPr>
        <p:spPr bwMode="auto">
          <a:xfrm>
            <a:off x="9107" y="304800"/>
            <a:ext cx="2039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i="1" dirty="0">
                <a:latin typeface="Calibri" charset="0"/>
              </a:rPr>
              <a:t>Original </a:t>
            </a:r>
            <a:r>
              <a:rPr lang="en-US" sz="1400" b="1" i="1" dirty="0" smtClean="0">
                <a:latin typeface="Calibri" charset="0"/>
              </a:rPr>
              <a:t>“App” Frontend</a:t>
            </a:r>
            <a:endParaRPr lang="en-US" sz="1400" b="1" i="1" dirty="0">
              <a:latin typeface="Calibri" charset="0"/>
            </a:endParaRPr>
          </a:p>
          <a:p>
            <a:pPr algn="ctr" eaLnBrk="1" hangingPunct="1"/>
            <a:r>
              <a:rPr lang="en-US" sz="1400" b="1" i="1" dirty="0">
                <a:latin typeface="Calibri" charset="0"/>
              </a:rPr>
              <a:t>from </a:t>
            </a:r>
            <a:r>
              <a:rPr lang="en-US" sz="1400" b="1" i="1" dirty="0" smtClean="0">
                <a:latin typeface="Calibri" charset="0"/>
              </a:rPr>
              <a:t>the “Store”</a:t>
            </a:r>
            <a:endParaRPr lang="en-US" sz="1400" b="1" i="1" dirty="0">
              <a:latin typeface="Calibri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0" y="1219200"/>
            <a:ext cx="2057400" cy="5238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</a:rPr>
              <a:t>DelayDroid</a:t>
            </a:r>
            <a:r>
              <a:rPr lang="en-US" sz="1400" dirty="0">
                <a:solidFill>
                  <a:srgbClr val="FF0000"/>
                </a:solidFill>
              </a:rPr>
              <a:t> / </a:t>
            </a:r>
            <a:r>
              <a:rPr lang="en-US" sz="1400" dirty="0" err="1">
                <a:solidFill>
                  <a:srgbClr val="FF0000"/>
                </a:solidFill>
              </a:rPr>
              <a:t>Dpartner</a:t>
            </a:r>
            <a:endParaRPr lang="en-US" sz="1400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FF0000"/>
                </a:solidFill>
              </a:rPr>
              <a:t>Toolchain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85" name="Straight Arrow Connector 84"/>
          <p:cNvCxnSpPr>
            <a:cxnSpLocks noChangeShapeType="1"/>
            <a:stCxn id="83" idx="2"/>
            <a:endCxn id="84" idx="0"/>
          </p:cNvCxnSpPr>
          <p:nvPr/>
        </p:nvCxnSpPr>
        <p:spPr bwMode="auto">
          <a:xfrm flipH="1">
            <a:off x="1028700" y="828020"/>
            <a:ext cx="2" cy="39118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6" name="Straight Arrow Connector 85"/>
          <p:cNvCxnSpPr>
            <a:cxnSpLocks noChangeShapeType="1"/>
          </p:cNvCxnSpPr>
          <p:nvPr/>
        </p:nvCxnSpPr>
        <p:spPr bwMode="auto">
          <a:xfrm>
            <a:off x="1028700" y="1743075"/>
            <a:ext cx="0" cy="47625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1" name="Rectangular Callout 190"/>
          <p:cNvSpPr/>
          <p:nvPr/>
        </p:nvSpPr>
        <p:spPr>
          <a:xfrm>
            <a:off x="3371827" y="2885943"/>
            <a:ext cx="2570451" cy="1473795"/>
          </a:xfrm>
          <a:prstGeom prst="wedgeRectCallout">
            <a:avLst>
              <a:gd name="adj1" fmla="val -120093"/>
              <a:gd name="adj2" fmla="val 3252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Delay Inserted Here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27129" y="5888075"/>
            <a:ext cx="6205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Y Zhang, G Huang, X Liu, W Zhang, H Mei, S Yang, </a:t>
            </a:r>
            <a:r>
              <a:rPr lang="en-US" sz="1200" i="1" dirty="0" smtClean="0"/>
              <a:t>Refactoring Android Java </a:t>
            </a:r>
            <a:r>
              <a:rPr lang="en-US" sz="1200" i="1" dirty="0"/>
              <a:t>C</a:t>
            </a:r>
            <a:r>
              <a:rPr lang="en-US" sz="1200" i="1" dirty="0" smtClean="0"/>
              <a:t>ode </a:t>
            </a:r>
            <a:r>
              <a:rPr lang="en-US" sz="1200" i="1" dirty="0"/>
              <a:t>for </a:t>
            </a:r>
            <a:r>
              <a:rPr lang="en-US" sz="1200" i="1" dirty="0" smtClean="0"/>
              <a:t>On</a:t>
            </a:r>
            <a:r>
              <a:rPr lang="en-US" sz="1200" i="1" dirty="0"/>
              <a:t>-demand C</a:t>
            </a:r>
            <a:r>
              <a:rPr lang="en-US" sz="1200" i="1" dirty="0" smtClean="0"/>
              <a:t>omputational </a:t>
            </a:r>
            <a:r>
              <a:rPr lang="en-US" sz="1200" i="1" dirty="0"/>
              <a:t>O</a:t>
            </a:r>
            <a:r>
              <a:rPr lang="en-US" sz="1200" i="1" dirty="0" smtClean="0"/>
              <a:t>ffloading</a:t>
            </a:r>
            <a:r>
              <a:rPr lang="en-US" sz="1200" dirty="0" smtClean="0"/>
              <a:t>, OOPSLA 2012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027129" y="6365650"/>
            <a:ext cx="6205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 </a:t>
            </a:r>
            <a:r>
              <a:rPr lang="en-US" sz="1200" dirty="0" err="1"/>
              <a:t>Cai</a:t>
            </a:r>
            <a:r>
              <a:rPr lang="en-US" sz="1200" dirty="0"/>
              <a:t>, Y Zhang, M </a:t>
            </a:r>
            <a:r>
              <a:rPr lang="en-US" sz="1200" dirty="0" err="1"/>
              <a:t>Swiech</a:t>
            </a:r>
            <a:r>
              <a:rPr lang="en-US" sz="1200" dirty="0"/>
              <a:t>, G Huang, P </a:t>
            </a:r>
            <a:r>
              <a:rPr lang="en-US" sz="1200" dirty="0" smtClean="0"/>
              <a:t>Dinda, </a:t>
            </a:r>
            <a:r>
              <a:rPr lang="en-US" sz="1200" i="1" dirty="0"/>
              <a:t>An Automated Framework for Reducing Tail Time Energy in Existing, Unmodified </a:t>
            </a:r>
            <a:r>
              <a:rPr lang="en-US" sz="1200" i="1" dirty="0" smtClean="0"/>
              <a:t>Applications</a:t>
            </a:r>
            <a:r>
              <a:rPr lang="en-US" sz="1200" dirty="0" smtClean="0"/>
              <a:t>, Science China Information Science (Accepted)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63855" cy="1143000"/>
          </a:xfrm>
        </p:spPr>
        <p:txBody>
          <a:bodyPr/>
          <a:lstStyle/>
          <a:p>
            <a:r>
              <a:rPr lang="en-US" dirty="0" smtClean="0"/>
              <a:t>Interposition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993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User feedback interface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overs over app</a:t>
            </a:r>
          </a:p>
          <a:p>
            <a:pPr lvl="1"/>
            <a:r>
              <a:rPr lang="en-US" dirty="0" smtClean="0"/>
              <a:t>Accepts input any time</a:t>
            </a:r>
          </a:p>
          <a:p>
            <a:pPr lvl="1"/>
            <a:r>
              <a:rPr lang="en-US" dirty="0" smtClean="0"/>
              <a:t>Blinks to prompt (user can ignore)</a:t>
            </a:r>
          </a:p>
          <a:p>
            <a:pPr lvl="1"/>
            <a:r>
              <a:rPr lang="en-US" dirty="0" smtClean="0"/>
              <a:t>“1 </a:t>
            </a:r>
            <a:r>
              <a:rPr lang="en-US" dirty="0"/>
              <a:t>being completely dissatisfied, 5 being the most satisfied, and 3 being neutral [with/about performance]” </a:t>
            </a:r>
            <a:endParaRPr lang="en-US" dirty="0" smtClean="0"/>
          </a:p>
          <a:p>
            <a:pPr lvl="1"/>
            <a:r>
              <a:rPr lang="en-US" dirty="0"/>
              <a:t>Can also shake </a:t>
            </a:r>
            <a:r>
              <a:rPr lang="en-US" dirty="0" smtClean="0"/>
              <a:t>phone if irritated</a:t>
            </a:r>
          </a:p>
          <a:p>
            <a:r>
              <a:rPr lang="en-US" dirty="0" smtClean="0"/>
              <a:t>Delay interposition </a:t>
            </a:r>
          </a:p>
          <a:p>
            <a:pPr lvl="1"/>
            <a:r>
              <a:rPr lang="en-US" dirty="0" smtClean="0"/>
              <a:t>110 networking functions in 5 categories of the Android API, including the high-level APIs</a:t>
            </a:r>
          </a:p>
          <a:p>
            <a:pPr lvl="1"/>
            <a:r>
              <a:rPr lang="en-US" dirty="0" smtClean="0"/>
              <a:t>Minimal overhead</a:t>
            </a:r>
          </a:p>
          <a:p>
            <a:r>
              <a:rPr lang="en-US" dirty="0" smtClean="0"/>
              <a:t>Continuous data collection</a:t>
            </a:r>
          </a:p>
          <a:p>
            <a:pPr lvl="1"/>
            <a:r>
              <a:rPr lang="en-US" dirty="0" smtClean="0"/>
              <a:t>CPU, network, radio, power, </a:t>
            </a:r>
            <a:r>
              <a:rPr lang="is-IS" dirty="0" smtClean="0"/>
              <a:t>…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19" y="1297101"/>
            <a:ext cx="3067220" cy="5452837"/>
          </a:xfrm>
          <a:prstGeom prst="rect">
            <a:avLst/>
          </a:prstGeom>
        </p:spPr>
      </p:pic>
      <p:pic>
        <p:nvPicPr>
          <p:cNvPr id="6" name="blin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055" y="274638"/>
            <a:ext cx="3622945" cy="64407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Arrivals at random times</a:t>
            </a:r>
          </a:p>
          <a:p>
            <a:r>
              <a:rPr lang="en-US" dirty="0" smtClean="0"/>
              <a:t>Randomly chosen delay</a:t>
            </a:r>
          </a:p>
          <a:p>
            <a:pPr lvl="1"/>
            <a:r>
              <a:rPr lang="en-US" dirty="0" smtClean="0"/>
              <a:t>0 (placebo), 50, 250, 500, 750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Delay applied for one minute</a:t>
            </a:r>
          </a:p>
          <a:p>
            <a:r>
              <a:rPr lang="en-US" dirty="0" smtClean="0"/>
              <a:t>User prompted (                             ) for satisfaction (1-5) 30 seconds into </a:t>
            </a:r>
            <a:r>
              <a:rPr lang="en-US" dirty="0" err="1" smtClean="0"/>
              <a:t>testcase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4560 total </a:t>
            </a:r>
            <a:r>
              <a:rPr lang="en-US" dirty="0" err="1" smtClean="0"/>
              <a:t>testcases</a:t>
            </a:r>
            <a:r>
              <a:rPr lang="en-US" dirty="0" smtClean="0"/>
              <a:t>, ~20% response rate,</a:t>
            </a:r>
            <a:br>
              <a:rPr lang="en-US" dirty="0" smtClean="0"/>
            </a:br>
            <a:r>
              <a:rPr lang="en-US" dirty="0" smtClean="0">
                <a:solidFill>
                  <a:srgbClr val="3366FF"/>
                </a:solidFill>
              </a:rPr>
              <a:t>850 total data points labeled with satisfaction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2513" y="3492788"/>
            <a:ext cx="2792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Pulsing Interface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Users Tolerate Significant Added Delay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141353"/>
              </p:ext>
            </p:extLst>
          </p:nvPr>
        </p:nvGraphicFramePr>
        <p:xfrm>
          <a:off x="488974" y="1532065"/>
          <a:ext cx="804797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658"/>
                <a:gridCol w="2682658"/>
                <a:gridCol w="26826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Delay (</a:t>
                      </a:r>
                      <a:r>
                        <a:rPr lang="en-US" sz="2400" dirty="0" err="1" smtClean="0"/>
                        <a:t>ms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Average Satisfaction (1-5)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p-value</a:t>
                      </a:r>
                      <a:r>
                        <a:rPr lang="en-US" sz="2400" baseline="0" dirty="0" smtClean="0"/>
                        <a:t> comparison </a:t>
                      </a:r>
                      <a:br>
                        <a:rPr lang="en-US" sz="2400" baseline="0" dirty="0" smtClean="0"/>
                      </a:br>
                      <a:r>
                        <a:rPr lang="en-US" sz="2400" baseline="0" dirty="0" smtClean="0"/>
                        <a:t>to No Delay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 Delay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4.08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0.002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0.001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3.94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0.022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0.005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1658002" y="5020774"/>
            <a:ext cx="7028797" cy="964176"/>
          </a:xfrm>
          <a:prstGeom prst="wedgeRectCallout">
            <a:avLst>
              <a:gd name="adj1" fmla="val 20066"/>
              <a:gd name="adj2" fmla="val -96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Two one-sided t-test (TOST), null hypothesis: different</a:t>
            </a:r>
          </a:p>
          <a:p>
            <a:pPr algn="ctr"/>
            <a:r>
              <a:rPr lang="en-US" sz="2400" dirty="0" smtClean="0"/>
              <a:t>Threshold: 0.5; paired comparisons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Users Vary Considerably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73590"/>
              </p:ext>
            </p:extLst>
          </p:nvPr>
        </p:nvGraphicFramePr>
        <p:xfrm>
          <a:off x="254286" y="550095"/>
          <a:ext cx="8785280" cy="629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1059" y="1652990"/>
            <a:ext cx="2208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Variance Limits</a:t>
            </a:r>
          </a:p>
          <a:p>
            <a:r>
              <a:rPr lang="en-US" dirty="0" smtClean="0"/>
              <a:t>Ability</a:t>
            </a:r>
            <a:r>
              <a:rPr lang="en-US" dirty="0"/>
              <a:t> </a:t>
            </a:r>
            <a:r>
              <a:rPr lang="en-US" dirty="0" smtClean="0"/>
              <a:t>To </a:t>
            </a:r>
          </a:p>
          <a:p>
            <a:r>
              <a:rPr lang="en-US" dirty="0" smtClean="0"/>
              <a:t>“Drill Down” with</a:t>
            </a:r>
          </a:p>
          <a:p>
            <a:r>
              <a:rPr lang="en-US" dirty="0" smtClean="0"/>
              <a:t> statistical confidence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46674" y="1191325"/>
            <a:ext cx="1560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Individual Bars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Do Not Matter</a:t>
            </a:r>
          </a:p>
          <a:p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User tolerance for additional delay varies by application and user</a:t>
            </a:r>
          </a:p>
          <a:p>
            <a:pPr lvl="1"/>
            <a:r>
              <a:rPr lang="en-US" dirty="0" smtClean="0"/>
              <a:t>We think user is the key factor to capture, based on previous work</a:t>
            </a:r>
          </a:p>
          <a:p>
            <a:pPr lvl="1"/>
            <a:endParaRPr lang="en-US" dirty="0"/>
          </a:p>
          <a:p>
            <a:r>
              <a:rPr lang="en-US" dirty="0" smtClean="0"/>
              <a:t>Real system might continuously measure </a:t>
            </a:r>
            <a:r>
              <a:rPr lang="en-US" dirty="0" smtClean="0">
                <a:solidFill>
                  <a:srgbClr val="0000FF"/>
                </a:solidFill>
              </a:rPr>
              <a:t>individual </a:t>
            </a:r>
            <a:r>
              <a:rPr lang="en-US" dirty="0" smtClean="0"/>
              <a:t>user satisfaction and keep </a:t>
            </a:r>
            <a:r>
              <a:rPr lang="en-US" dirty="0" smtClean="0">
                <a:solidFill>
                  <a:srgbClr val="0000FF"/>
                </a:solidFill>
              </a:rPr>
              <a:t>individual</a:t>
            </a:r>
            <a:r>
              <a:rPr lang="en-US" dirty="0" smtClean="0"/>
              <a:t> delay tolerance envelope on the verge of causing dissatisfaction</a:t>
            </a:r>
          </a:p>
          <a:p>
            <a:pPr lvl="1"/>
            <a:r>
              <a:rPr lang="en-US" dirty="0" smtClean="0"/>
              <a:t>Global feedback control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3268871" y="2630570"/>
            <a:ext cx="4075042" cy="219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Poisson Arrival Shaping:</a:t>
            </a:r>
            <a:br>
              <a:rPr lang="en-US" dirty="0" smtClean="0"/>
            </a:br>
            <a:r>
              <a:rPr lang="en-US" dirty="0" smtClean="0"/>
              <a:t>Is 750 </a:t>
            </a:r>
            <a:r>
              <a:rPr lang="en-US" dirty="0" err="1" smtClean="0"/>
              <a:t>ms</a:t>
            </a:r>
            <a:r>
              <a:rPr lang="en-US" dirty="0" smtClean="0"/>
              <a:t> Enough?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3400" y="4648200"/>
            <a:ext cx="304800" cy="304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3" name="Straight Connector 102"/>
          <p:cNvCxnSpPr>
            <a:stCxn id="102" idx="4"/>
          </p:cNvCxnSpPr>
          <p:nvPr/>
        </p:nvCxnSpPr>
        <p:spPr>
          <a:xfrm rot="5400000">
            <a:off x="571501" y="5067300"/>
            <a:ext cx="228600" cy="3175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3810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 flipV="1">
            <a:off x="6858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572294" y="5295106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7" name="Straight Connector 106"/>
          <p:cNvCxnSpPr/>
          <p:nvPr/>
        </p:nvCxnSpPr>
        <p:spPr>
          <a:xfrm rot="16200000" flipV="1">
            <a:off x="6477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4191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9" name="Rectangle 108"/>
          <p:cNvSpPr/>
          <p:nvPr/>
        </p:nvSpPr>
        <p:spPr>
          <a:xfrm>
            <a:off x="990600" y="4343400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94"/>
          <p:cNvSpPr>
            <a:spLocks noChangeArrowheads="1"/>
          </p:cNvSpPr>
          <p:nvPr/>
        </p:nvSpPr>
        <p:spPr bwMode="auto">
          <a:xfrm>
            <a:off x="1036557" y="4359738"/>
            <a:ext cx="811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Client</a:t>
            </a:r>
          </a:p>
          <a:p>
            <a:pPr algn="ctr"/>
            <a:r>
              <a:rPr lang="en-US" dirty="0" smtClean="0">
                <a:latin typeface="Calibri" charset="0"/>
              </a:rPr>
              <a:t>Device</a:t>
            </a:r>
            <a:endParaRPr lang="en-US" dirty="0">
              <a:latin typeface="Calibri" charset="0"/>
            </a:endParaRPr>
          </a:p>
        </p:txBody>
      </p:sp>
      <p:sp>
        <p:nvSpPr>
          <p:cNvPr id="111" name="TextBox 95"/>
          <p:cNvSpPr txBox="1">
            <a:spLocks noChangeArrowheads="1"/>
          </p:cNvSpPr>
          <p:nvPr/>
        </p:nvSpPr>
        <p:spPr bwMode="auto">
          <a:xfrm>
            <a:off x="2102162" y="4017007"/>
            <a:ext cx="887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Frontend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Requests</a:t>
            </a:r>
          </a:p>
        </p:txBody>
      </p:sp>
      <p:sp>
        <p:nvSpPr>
          <p:cNvPr id="114" name="Rectangular Callout 113"/>
          <p:cNvSpPr/>
          <p:nvPr/>
        </p:nvSpPr>
        <p:spPr>
          <a:xfrm>
            <a:off x="304800" y="2286000"/>
            <a:ext cx="1524000" cy="1828800"/>
          </a:xfrm>
          <a:prstGeom prst="wedgeRectCallout">
            <a:avLst>
              <a:gd name="adj1" fmla="val 19657"/>
              <a:gd name="adj2" fmla="val 618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1000" y="3067087"/>
            <a:ext cx="13716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Application </a:t>
            </a:r>
            <a:r>
              <a:rPr lang="en-US" sz="1400" dirty="0" smtClean="0"/>
              <a:t>Frontend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“The App” from “The Store”</a:t>
            </a:r>
            <a:endParaRPr lang="en-US" sz="1400" dirty="0"/>
          </a:p>
        </p:txBody>
      </p:sp>
      <p:sp>
        <p:nvSpPr>
          <p:cNvPr id="117" name="Rectangle 175"/>
          <p:cNvSpPr>
            <a:spLocks noChangeArrowheads="1"/>
          </p:cNvSpPr>
          <p:nvPr/>
        </p:nvSpPr>
        <p:spPr bwMode="auto">
          <a:xfrm>
            <a:off x="0" y="4038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charset="0"/>
              </a:rPr>
              <a:t>User View</a:t>
            </a:r>
          </a:p>
        </p:txBody>
      </p:sp>
      <p:sp>
        <p:nvSpPr>
          <p:cNvPr id="118" name="Cloud 117"/>
          <p:cNvSpPr/>
          <p:nvPr/>
        </p:nvSpPr>
        <p:spPr>
          <a:xfrm>
            <a:off x="7696200" y="3429000"/>
            <a:ext cx="1371600" cy="2057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TextBox 183"/>
          <p:cNvSpPr txBox="1">
            <a:spLocks noChangeArrowheads="1"/>
          </p:cNvSpPr>
          <p:nvPr/>
        </p:nvSpPr>
        <p:spPr bwMode="auto">
          <a:xfrm>
            <a:off x="7772400" y="4114800"/>
            <a:ext cx="1298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latin typeface="Calibri" charset="0"/>
              </a:rPr>
              <a:t>Application 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Backend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“Cloud”</a:t>
            </a:r>
            <a:endParaRPr lang="en-US" sz="1800" i="1" dirty="0">
              <a:latin typeface="Calibri" charset="0"/>
            </a:endParaRPr>
          </a:p>
        </p:txBody>
      </p:sp>
      <p:cxnSp>
        <p:nvCxnSpPr>
          <p:cNvPr id="122" name="Straight Arrow Connector 121"/>
          <p:cNvCxnSpPr>
            <a:cxnSpLocks noChangeShapeType="1"/>
            <a:endCxn id="75" idx="1"/>
          </p:cNvCxnSpPr>
          <p:nvPr/>
        </p:nvCxnSpPr>
        <p:spPr bwMode="auto">
          <a:xfrm flipV="1">
            <a:off x="1905000" y="4550195"/>
            <a:ext cx="1991091" cy="1228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27" name="Group 118"/>
          <p:cNvGrpSpPr>
            <a:grpSpLocks/>
          </p:cNvGrpSpPr>
          <p:nvPr/>
        </p:nvGrpSpPr>
        <p:grpSpPr bwMode="auto">
          <a:xfrm>
            <a:off x="152400" y="5791200"/>
            <a:ext cx="457200" cy="457200"/>
            <a:chOff x="533400" y="4495800"/>
            <a:chExt cx="1524000" cy="1371600"/>
          </a:xfrm>
        </p:grpSpPr>
        <p:sp>
          <p:nvSpPr>
            <p:cNvPr id="128" name="Oval 12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9" name="Straight Connector 128"/>
            <p:cNvCxnSpPr>
              <a:stCxn id="12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137" name="Straight Arrow Connector 136"/>
          <p:cNvCxnSpPr>
            <a:cxnSpLocks noChangeShapeType="1"/>
          </p:cNvCxnSpPr>
          <p:nvPr/>
        </p:nvCxnSpPr>
        <p:spPr bwMode="auto">
          <a:xfrm flipH="1" flipV="1">
            <a:off x="1905000" y="4954587"/>
            <a:ext cx="5867400" cy="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9" name="TextBox 104"/>
          <p:cNvSpPr txBox="1">
            <a:spLocks noChangeArrowheads="1"/>
          </p:cNvSpPr>
          <p:nvPr/>
        </p:nvSpPr>
        <p:spPr bwMode="auto">
          <a:xfrm>
            <a:off x="6705600" y="4977033"/>
            <a:ext cx="98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Backend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Responses</a:t>
            </a:r>
          </a:p>
        </p:txBody>
      </p:sp>
      <p:sp>
        <p:nvSpPr>
          <p:cNvPr id="140" name="TextBox 95"/>
          <p:cNvSpPr txBox="1">
            <a:spLocks noChangeArrowheads="1"/>
          </p:cNvSpPr>
          <p:nvPr/>
        </p:nvSpPr>
        <p:spPr bwMode="auto">
          <a:xfrm>
            <a:off x="381000" y="6324600"/>
            <a:ext cx="91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latin typeface="Calibri" charset="0"/>
              </a:rPr>
              <a:t>User Pool</a:t>
            </a:r>
          </a:p>
        </p:txBody>
      </p:sp>
      <p:grpSp>
        <p:nvGrpSpPr>
          <p:cNvPr id="149" name="Group 166"/>
          <p:cNvGrpSpPr>
            <a:grpSpLocks/>
          </p:cNvGrpSpPr>
          <p:nvPr/>
        </p:nvGrpSpPr>
        <p:grpSpPr bwMode="auto">
          <a:xfrm>
            <a:off x="304800" y="5943600"/>
            <a:ext cx="457200" cy="457200"/>
            <a:chOff x="533400" y="4495800"/>
            <a:chExt cx="1524000" cy="1371600"/>
          </a:xfrm>
        </p:grpSpPr>
        <p:sp>
          <p:nvSpPr>
            <p:cNvPr id="150" name="Oval 149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51" name="Straight Connector 150"/>
            <p:cNvCxnSpPr>
              <a:stCxn id="150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7" name="Rectangle 156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8" name="Group 178"/>
          <p:cNvGrpSpPr>
            <a:grpSpLocks/>
          </p:cNvGrpSpPr>
          <p:nvPr/>
        </p:nvGrpSpPr>
        <p:grpSpPr bwMode="auto">
          <a:xfrm>
            <a:off x="533400" y="5791200"/>
            <a:ext cx="457200" cy="457200"/>
            <a:chOff x="533400" y="4495800"/>
            <a:chExt cx="1524000" cy="1371600"/>
          </a:xfrm>
        </p:grpSpPr>
        <p:sp>
          <p:nvSpPr>
            <p:cNvPr id="159" name="Oval 158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0" name="Straight Connector 159"/>
            <p:cNvCxnSpPr>
              <a:stCxn id="159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67" name="Group 190"/>
          <p:cNvGrpSpPr>
            <a:grpSpLocks/>
          </p:cNvGrpSpPr>
          <p:nvPr/>
        </p:nvGrpSpPr>
        <p:grpSpPr bwMode="auto">
          <a:xfrm>
            <a:off x="685800" y="5943600"/>
            <a:ext cx="457200" cy="457200"/>
            <a:chOff x="533400" y="4495800"/>
            <a:chExt cx="1524000" cy="1371600"/>
          </a:xfrm>
        </p:grpSpPr>
        <p:sp>
          <p:nvSpPr>
            <p:cNvPr id="168" name="Oval 16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9" name="Straight Connector 168"/>
            <p:cNvCxnSpPr>
              <a:stCxn id="16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6" name="Group 200"/>
          <p:cNvGrpSpPr>
            <a:grpSpLocks/>
          </p:cNvGrpSpPr>
          <p:nvPr/>
        </p:nvGrpSpPr>
        <p:grpSpPr bwMode="auto">
          <a:xfrm>
            <a:off x="914400" y="5791200"/>
            <a:ext cx="457200" cy="457200"/>
            <a:chOff x="533400" y="4495800"/>
            <a:chExt cx="1524000" cy="1371600"/>
          </a:xfrm>
        </p:grpSpPr>
        <p:sp>
          <p:nvSpPr>
            <p:cNvPr id="177" name="Oval 176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78" name="Straight Connector 177"/>
            <p:cNvCxnSpPr>
              <a:stCxn id="177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1905000" y="5976034"/>
            <a:ext cx="709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Specifics: 	Introduce delays drawn from exponential random distribution</a:t>
            </a:r>
          </a:p>
          <a:p>
            <a:r>
              <a:rPr lang="en-US" dirty="0"/>
              <a:t>	</a:t>
            </a:r>
            <a:r>
              <a:rPr lang="en-US" dirty="0" smtClean="0"/>
              <a:t>	while maintaining overall request rate  (other versions in paper)</a:t>
            </a:r>
          </a:p>
        </p:txBody>
      </p:sp>
      <p:cxnSp>
        <p:nvCxnSpPr>
          <p:cNvPr id="72" name="Straight Arrow Connector 71"/>
          <p:cNvCxnSpPr>
            <a:cxnSpLocks noChangeShapeType="1"/>
          </p:cNvCxnSpPr>
          <p:nvPr/>
        </p:nvCxnSpPr>
        <p:spPr bwMode="auto">
          <a:xfrm>
            <a:off x="6705600" y="4539295"/>
            <a:ext cx="1182249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5" name="Rectangle 74"/>
          <p:cNvSpPr/>
          <p:nvPr/>
        </p:nvSpPr>
        <p:spPr>
          <a:xfrm>
            <a:off x="3896091" y="4343400"/>
            <a:ext cx="280950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7" name="Rectangle 94"/>
          <p:cNvSpPr>
            <a:spLocks noChangeArrowheads="1"/>
          </p:cNvSpPr>
          <p:nvPr/>
        </p:nvSpPr>
        <p:spPr bwMode="auto">
          <a:xfrm>
            <a:off x="3984478" y="4349260"/>
            <a:ext cx="2627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+ Exp. Dist. Random Delay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509567" y="2860292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Rate Estimator</a:t>
            </a:r>
            <a:endParaRPr lang="en-US" dirty="0"/>
          </a:p>
        </p:txBody>
      </p:sp>
      <p:cxnSp>
        <p:nvCxnSpPr>
          <p:cNvPr id="94" name="Straight Arrow Connector 93"/>
          <p:cNvCxnSpPr>
            <a:cxnSpLocks noChangeShapeType="1"/>
          </p:cNvCxnSpPr>
          <p:nvPr/>
        </p:nvCxnSpPr>
        <p:spPr bwMode="auto">
          <a:xfrm flipV="1">
            <a:off x="6858000" y="3273882"/>
            <a:ext cx="0" cy="128859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" name="Straight Arrow Connector 98"/>
          <p:cNvCxnSpPr>
            <a:cxnSpLocks noChangeShapeType="1"/>
          </p:cNvCxnSpPr>
          <p:nvPr/>
        </p:nvCxnSpPr>
        <p:spPr bwMode="auto">
          <a:xfrm flipV="1">
            <a:off x="3642139" y="3261602"/>
            <a:ext cx="0" cy="128859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0" name="Rectangle 99"/>
          <p:cNvSpPr/>
          <p:nvPr/>
        </p:nvSpPr>
        <p:spPr>
          <a:xfrm>
            <a:off x="3357701" y="2874139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Rate Estimator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353246" y="3602962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PI Controller</a:t>
            </a:r>
            <a:endParaRPr lang="en-US" dirty="0"/>
          </a:p>
        </p:txBody>
      </p:sp>
      <p:cxnSp>
        <p:nvCxnSpPr>
          <p:cNvPr id="112" name="Straight Arrow Connector 111"/>
          <p:cNvCxnSpPr>
            <a:cxnSpLocks noChangeShapeType="1"/>
          </p:cNvCxnSpPr>
          <p:nvPr/>
        </p:nvCxnSpPr>
        <p:spPr bwMode="auto">
          <a:xfrm>
            <a:off x="4744278" y="3287729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3" name="Straight Arrow Connector 112"/>
          <p:cNvCxnSpPr>
            <a:cxnSpLocks noChangeShapeType="1"/>
          </p:cNvCxnSpPr>
          <p:nvPr/>
        </p:nvCxnSpPr>
        <p:spPr bwMode="auto">
          <a:xfrm>
            <a:off x="5802243" y="3287729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5" name="Straight Arrow Connector 114"/>
          <p:cNvCxnSpPr>
            <a:cxnSpLocks noChangeShapeType="1"/>
          </p:cNvCxnSpPr>
          <p:nvPr/>
        </p:nvCxnSpPr>
        <p:spPr bwMode="auto">
          <a:xfrm>
            <a:off x="5283731" y="4016552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0" name="Rectangle 94"/>
          <p:cNvSpPr>
            <a:spLocks noChangeArrowheads="1"/>
          </p:cNvSpPr>
          <p:nvPr/>
        </p:nvSpPr>
        <p:spPr bwMode="auto">
          <a:xfrm>
            <a:off x="5283731" y="3968320"/>
            <a:ext cx="317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25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en-US" dirty="0"/>
              <a:t>S</a:t>
            </a:r>
            <a:r>
              <a:rPr lang="en-US" dirty="0" smtClean="0"/>
              <a:t>ome Cases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33" y="0"/>
            <a:ext cx="4846767" cy="3374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09" y="3434561"/>
            <a:ext cx="5021043" cy="3423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7641" y="2069452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Before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7641" y="5714052"/>
            <a:ext cx="83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After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25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en-US" dirty="0"/>
              <a:t>S</a:t>
            </a:r>
            <a:r>
              <a:rPr lang="en-US" dirty="0" smtClean="0"/>
              <a:t>ome Cases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233" y="0"/>
            <a:ext cx="4846767" cy="3374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09" y="3434561"/>
            <a:ext cx="5021043" cy="3423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7641" y="2069452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Before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7641" y="5714052"/>
            <a:ext cx="83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After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69287"/>
            <a:ext cx="34585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Proof of concept: </a:t>
            </a:r>
            <a:r>
              <a:rPr lang="en-US" sz="2400" dirty="0" smtClean="0">
                <a:solidFill>
                  <a:srgbClr val="008000"/>
                </a:solidFill>
              </a:rPr>
              <a:t>yes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But</a:t>
            </a:r>
            <a:r>
              <a:rPr lang="en-US" sz="2400" dirty="0" smtClean="0"/>
              <a:t> 750 </a:t>
            </a:r>
            <a:r>
              <a:rPr lang="en-US" sz="2400" dirty="0" err="1" smtClean="0"/>
              <a:t>ms</a:t>
            </a:r>
            <a:r>
              <a:rPr lang="en-US" sz="2400" dirty="0" smtClean="0"/>
              <a:t> not sufficient delay for most situations in our traces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Paper contains simulations for delaying individuals and for delaying aggregates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Shaping traffic in mobile cloud applications</a:t>
            </a:r>
          </a:p>
          <a:p>
            <a:pPr lvl="1"/>
            <a:r>
              <a:rPr lang="en-US" dirty="0" smtClean="0"/>
              <a:t>Android application frontend &lt;-&gt; cloud backend</a:t>
            </a:r>
          </a:p>
          <a:p>
            <a:pPr lvl="1"/>
            <a:r>
              <a:rPr lang="en-US" dirty="0" smtClean="0"/>
              <a:t>Example: Shape request stream to be more Poisson</a:t>
            </a:r>
          </a:p>
          <a:p>
            <a:pPr lvl="1"/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Insertable</a:t>
            </a:r>
            <a:r>
              <a:rPr lang="en-US" dirty="0" smtClean="0">
                <a:solidFill>
                  <a:srgbClr val="0000FF"/>
                </a:solidFill>
              </a:rPr>
              <a:t> delay needed for most shaping</a:t>
            </a:r>
          </a:p>
          <a:p>
            <a:pPr lvl="1"/>
            <a:r>
              <a:rPr lang="en-US" dirty="0" smtClean="0"/>
              <a:t>More delay -&gt; deeper queue -&gt; more opportunity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Users can tolerate substantial inserted delays</a:t>
            </a:r>
          </a:p>
          <a:p>
            <a:pPr lvl="1"/>
            <a:r>
              <a:rPr lang="en-US" dirty="0" smtClean="0"/>
              <a:t>Delay tolerance envelope</a:t>
            </a:r>
          </a:p>
          <a:p>
            <a:pPr lvl="1"/>
            <a:r>
              <a:rPr lang="en-US" dirty="0" smtClean="0"/>
              <a:t>Up to 750 </a:t>
            </a:r>
            <a:r>
              <a:rPr lang="en-US" dirty="0" err="1" smtClean="0"/>
              <a:t>ms</a:t>
            </a:r>
            <a:r>
              <a:rPr lang="en-US" dirty="0" smtClean="0"/>
              <a:t> in our user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Delay Tolerance</a:t>
            </a:r>
            <a:br>
              <a:rPr lang="en-US" dirty="0" smtClean="0"/>
            </a:br>
            <a:r>
              <a:rPr lang="en-US" dirty="0" smtClean="0"/>
              <a:t>(work since paper; upcoming)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Control Over Delay</a:t>
            </a:r>
          </a:p>
          <a:p>
            <a:pPr lvl="1"/>
            <a:r>
              <a:rPr lang="en-US" dirty="0" smtClean="0"/>
              <a:t>Study: 70 users at Peking U with Chinese equivalents of apps (in-lab study)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Confirms 750 </a:t>
            </a:r>
            <a:r>
              <a:rPr lang="en-US" dirty="0" err="1" smtClean="0">
                <a:solidFill>
                  <a:srgbClr val="0000FF"/>
                </a:solidFill>
              </a:rPr>
              <a:t>ms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048" y="5564439"/>
            <a:ext cx="6819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Swiech</a:t>
            </a:r>
            <a:r>
              <a:rPr lang="en-US" sz="1600" dirty="0" smtClean="0"/>
              <a:t>, </a:t>
            </a:r>
            <a:r>
              <a:rPr lang="en-US" sz="1600" i="1" dirty="0" smtClean="0"/>
              <a:t>Controlling Green Users for a Happier Cloud,</a:t>
            </a:r>
            <a:r>
              <a:rPr lang="en-US" sz="1600" dirty="0" smtClean="0"/>
              <a:t> Doctoral Dissertation, NU-EECS-16-13 (Sept, 2016)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Delay Tolerance</a:t>
            </a:r>
            <a:br>
              <a:rPr lang="en-US" dirty="0" smtClean="0"/>
            </a:br>
            <a:r>
              <a:rPr lang="en-US" dirty="0" smtClean="0"/>
              <a:t>(work since paper; upcoming)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Prompting</a:t>
            </a:r>
          </a:p>
          <a:p>
            <a:pPr lvl="1"/>
            <a:r>
              <a:rPr lang="en-US" dirty="0" smtClean="0"/>
              <a:t>Sustainability/energy story</a:t>
            </a:r>
          </a:p>
          <a:p>
            <a:pPr lvl="1"/>
            <a:r>
              <a:rPr lang="en-US" dirty="0" smtClean="0"/>
              <a:t>Study: 70 users at Peking U with Chinese equivalents of apps (in-lab study)</a:t>
            </a:r>
          </a:p>
          <a:p>
            <a:pPr lvl="1"/>
            <a:r>
              <a:rPr lang="en-US" dirty="0" smtClean="0"/>
              <a:t>Study: 300 users (U.S. and China)  (video-based study on Mechanical Turk/</a:t>
            </a:r>
            <a:r>
              <a:rPr lang="en-US" dirty="0" err="1" smtClean="0"/>
              <a:t>SoJump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No Effect!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048" y="5564439"/>
            <a:ext cx="6819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Swiech</a:t>
            </a:r>
            <a:r>
              <a:rPr lang="en-US" sz="1600" dirty="0" smtClean="0"/>
              <a:t>, </a:t>
            </a:r>
            <a:r>
              <a:rPr lang="en-US" sz="1600" i="1" dirty="0" smtClean="0"/>
              <a:t>Controlling Green Users for a Happier Cloud,</a:t>
            </a:r>
            <a:r>
              <a:rPr lang="en-US" sz="1600" dirty="0" smtClean="0"/>
              <a:t> Doctoral Dissertation, NU-EECS-16-13 (Sept, 2016)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Delay Tolerance</a:t>
            </a:r>
            <a:br>
              <a:rPr lang="en-US" dirty="0" smtClean="0"/>
            </a:br>
            <a:r>
              <a:rPr lang="en-US" dirty="0" smtClean="0"/>
              <a:t>(work since paper; upcoming)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Peer Pressure</a:t>
            </a:r>
          </a:p>
          <a:p>
            <a:pPr lvl="1"/>
            <a:r>
              <a:rPr lang="en-US" dirty="0" smtClean="0"/>
              <a:t>User sets delay, can compare self with group</a:t>
            </a:r>
          </a:p>
          <a:p>
            <a:pPr lvl="1"/>
            <a:r>
              <a:rPr lang="en-US" dirty="0" smtClean="0"/>
              <a:t>Study: 20 users at Peking U with Chinese equivalents of apps (in-lab study)</a:t>
            </a:r>
          </a:p>
          <a:p>
            <a:pPr lvl="1"/>
            <a:r>
              <a:rPr lang="en-US" dirty="0" smtClean="0"/>
              <a:t>Study: 400 users (U.S.)  (game-based study on Mechanical Turk)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Some Effect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9048" y="5564439"/>
            <a:ext cx="6819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Swiech</a:t>
            </a:r>
            <a:r>
              <a:rPr lang="en-US" sz="1600" dirty="0" smtClean="0"/>
              <a:t>, </a:t>
            </a:r>
            <a:r>
              <a:rPr lang="en-US" sz="1600" i="1" dirty="0" smtClean="0"/>
              <a:t>Controlling Green Users for a Happier Cloud,</a:t>
            </a:r>
            <a:r>
              <a:rPr lang="en-US" sz="1600" dirty="0" smtClean="0"/>
              <a:t> Doctoral Dissertation, NU-EECS-16-13 (Sept, 2016)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Increasing Delay Tolerance</a:t>
            </a:r>
            <a:br>
              <a:rPr lang="en-US" dirty="0" smtClean="0"/>
            </a:br>
            <a:r>
              <a:rPr lang="en-US" dirty="0" smtClean="0"/>
              <a:t>(work since paper; upcoming)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Virtue Signaling</a:t>
            </a:r>
          </a:p>
          <a:p>
            <a:pPr lvl="1"/>
            <a:r>
              <a:rPr lang="en-US" dirty="0" smtClean="0"/>
              <a:t>User sets delay</a:t>
            </a:r>
          </a:p>
          <a:p>
            <a:pPr lvl="1"/>
            <a:r>
              <a:rPr lang="en-US" dirty="0" smtClean="0"/>
              <a:t>Delay is individually visible to others</a:t>
            </a:r>
          </a:p>
          <a:p>
            <a:pPr lvl="2"/>
            <a:r>
              <a:rPr lang="en-US" b="1" dirty="0" smtClean="0">
                <a:solidFill>
                  <a:srgbClr val="00B050"/>
                </a:solidFill>
              </a:rPr>
              <a:t>“I am THIS green”</a:t>
            </a:r>
          </a:p>
          <a:p>
            <a:pPr lvl="2"/>
            <a:r>
              <a:rPr lang="en-US" dirty="0" smtClean="0"/>
              <a:t>Social network </a:t>
            </a:r>
            <a:r>
              <a:rPr lang="en-US" dirty="0"/>
              <a:t>d</a:t>
            </a:r>
            <a:r>
              <a:rPr lang="en-US" dirty="0" smtClean="0"/>
              <a:t>isplay</a:t>
            </a:r>
          </a:p>
          <a:p>
            <a:pPr lvl="2"/>
            <a:r>
              <a:rPr lang="en-US" dirty="0" smtClean="0"/>
              <a:t>Physical display on Northwestern “</a:t>
            </a:r>
            <a:r>
              <a:rPr lang="en-US" dirty="0" err="1" smtClean="0"/>
              <a:t>SmartWatch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Work in progress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2578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Shaping traffic in mobile cloud applications</a:t>
            </a:r>
          </a:p>
          <a:p>
            <a:pPr lvl="1"/>
            <a:r>
              <a:rPr lang="en-US" dirty="0" smtClean="0"/>
              <a:t>Android application frontend &lt;-&gt; cloud backend</a:t>
            </a:r>
          </a:p>
          <a:p>
            <a:pPr lvl="1"/>
            <a:r>
              <a:rPr lang="en-US" dirty="0" smtClean="0"/>
              <a:t>Example: Shape request stream to be more Poisson</a:t>
            </a:r>
          </a:p>
          <a:p>
            <a:pPr lvl="1"/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Insertable</a:t>
            </a:r>
            <a:r>
              <a:rPr lang="en-US" dirty="0" smtClean="0">
                <a:solidFill>
                  <a:srgbClr val="0000FF"/>
                </a:solidFill>
              </a:rPr>
              <a:t> delay needed for most shaping</a:t>
            </a:r>
          </a:p>
          <a:p>
            <a:pPr lvl="1"/>
            <a:r>
              <a:rPr lang="en-US" dirty="0" smtClean="0"/>
              <a:t>More delay -&gt; deeper queue -&gt; more opportunity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Users can tolerate substantial inserted delays</a:t>
            </a:r>
          </a:p>
          <a:p>
            <a:pPr lvl="1"/>
            <a:r>
              <a:rPr lang="en-US" dirty="0" smtClean="0"/>
              <a:t>Delay tolerance envelope</a:t>
            </a:r>
          </a:p>
          <a:p>
            <a:pPr lvl="1"/>
            <a:r>
              <a:rPr lang="en-US" dirty="0" smtClean="0"/>
              <a:t>Up to 750 </a:t>
            </a:r>
            <a:r>
              <a:rPr lang="en-US" dirty="0" err="1" smtClean="0"/>
              <a:t>ms</a:t>
            </a:r>
            <a:r>
              <a:rPr lang="en-US" dirty="0" smtClean="0"/>
              <a:t> in our user study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Working to increase delay tolerance envelope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Maciej</a:t>
            </a:r>
            <a:r>
              <a:rPr lang="en-US" dirty="0" smtClean="0"/>
              <a:t> </a:t>
            </a:r>
            <a:r>
              <a:rPr lang="en-US" dirty="0" err="1" smtClean="0"/>
              <a:t>Swiech’s</a:t>
            </a:r>
            <a:r>
              <a:rPr lang="en-US" dirty="0" smtClean="0"/>
              <a:t> Dissertation (NU-EECS-16-13)</a:t>
            </a:r>
          </a:p>
          <a:p>
            <a:r>
              <a:rPr lang="en-US" dirty="0" smtClean="0"/>
              <a:t>Empathic </a:t>
            </a:r>
            <a:r>
              <a:rPr lang="en-US" dirty="0"/>
              <a:t>Systems Project</a:t>
            </a:r>
          </a:p>
          <a:p>
            <a:pPr lvl="1"/>
            <a:r>
              <a:rPr lang="en-US" dirty="0">
                <a:hlinkClick r:id="rId3"/>
              </a:rPr>
              <a:t>http://empathicsystems.org</a:t>
            </a:r>
            <a:r>
              <a:rPr lang="en-US" dirty="0"/>
              <a:t> </a:t>
            </a:r>
          </a:p>
          <a:p>
            <a:r>
              <a:rPr lang="en-US" dirty="0"/>
              <a:t>Prescience Lab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http://presciencelab.org</a:t>
            </a:r>
            <a:endParaRPr lang="en-US" dirty="0"/>
          </a:p>
          <a:p>
            <a:r>
              <a:rPr lang="en-US" dirty="0" smtClean="0"/>
              <a:t>Peter Dinda</a:t>
            </a:r>
          </a:p>
          <a:p>
            <a:pPr lvl="1"/>
            <a:r>
              <a:rPr lang="en-US" dirty="0" smtClean="0">
                <a:hlinkClick r:id="rId5"/>
              </a:rPr>
              <a:t>pdinda@northwestern.edu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http://pdinda.org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Maciej</a:t>
            </a:r>
            <a:r>
              <a:rPr lang="en-US" dirty="0" smtClean="0"/>
              <a:t> </a:t>
            </a:r>
            <a:r>
              <a:rPr lang="en-US" dirty="0" err="1" smtClean="0"/>
              <a:t>Swiech</a:t>
            </a:r>
            <a:r>
              <a:rPr lang="en-US" dirty="0" smtClean="0"/>
              <a:t>, </a:t>
            </a:r>
            <a:r>
              <a:rPr lang="en-US" dirty="0" err="1" smtClean="0"/>
              <a:t>Huaqian</a:t>
            </a:r>
            <a:r>
              <a:rPr lang="en-US" dirty="0" smtClean="0"/>
              <a:t> </a:t>
            </a:r>
            <a:r>
              <a:rPr lang="en-US" dirty="0" err="1" smtClean="0"/>
              <a:t>Cai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Gang Huang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78" y="2844249"/>
            <a:ext cx="19050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947977" y="4694821"/>
            <a:ext cx="1981200" cy="1843088"/>
            <a:chOff x="0" y="0"/>
            <a:chExt cx="1248" cy="1161"/>
          </a:xfrm>
        </p:grpSpPr>
        <p:pic>
          <p:nvPicPr>
            <p:cNvPr id="7" name="Picture 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57" b="18866"/>
            <a:stretch>
              <a:fillRect/>
            </a:stretch>
          </p:blipFill>
          <p:spPr bwMode="auto">
            <a:xfrm>
              <a:off x="0" y="0"/>
              <a:ext cx="1216" cy="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"/>
            <p:cNvSpPr>
              <a:spLocks/>
            </p:cNvSpPr>
            <p:nvPr/>
          </p:nvSpPr>
          <p:spPr bwMode="auto">
            <a:xfrm>
              <a:off x="1027" y="34"/>
              <a:ext cx="221" cy="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1027" y="1024"/>
              <a:ext cx="221" cy="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Vary Considerably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74971"/>
              </p:ext>
            </p:extLst>
          </p:nvPr>
        </p:nvGraphicFramePr>
        <p:xfrm>
          <a:off x="540905" y="2114253"/>
          <a:ext cx="765503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839"/>
                <a:gridCol w="1275839"/>
                <a:gridCol w="1275839"/>
                <a:gridCol w="1275839"/>
                <a:gridCol w="1275839"/>
                <a:gridCol w="127583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MapQuest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Pandora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Pinterest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WeatherBug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Phones of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8 Samsung Galaxy S4</a:t>
            </a:r>
          </a:p>
          <a:p>
            <a:r>
              <a:rPr lang="en-US" dirty="0"/>
              <a:t>6 Samsung Galaxy S3</a:t>
            </a:r>
          </a:p>
          <a:p>
            <a:r>
              <a:rPr lang="en-US" dirty="0"/>
              <a:t>3 Nexus 5</a:t>
            </a:r>
          </a:p>
          <a:p>
            <a:r>
              <a:rPr lang="en-US" dirty="0"/>
              <a:t>2 Samsung Galaxy </a:t>
            </a:r>
            <a:r>
              <a:rPr lang="en-US" dirty="0" smtClean="0"/>
              <a:t>S2 (older)</a:t>
            </a:r>
            <a:endParaRPr lang="en-US" dirty="0"/>
          </a:p>
          <a:p>
            <a:r>
              <a:rPr lang="en-US" dirty="0"/>
              <a:t>2 Samsung Galaxy Nexus</a:t>
            </a:r>
          </a:p>
          <a:p>
            <a:r>
              <a:rPr lang="en-US" dirty="0" smtClean="0"/>
              <a:t>Samsung Galaxy S5</a:t>
            </a:r>
          </a:p>
          <a:p>
            <a:r>
              <a:rPr lang="en-US" dirty="0" smtClean="0"/>
              <a:t>Motorola X</a:t>
            </a:r>
          </a:p>
          <a:p>
            <a:r>
              <a:rPr lang="en-US" dirty="0" smtClean="0"/>
              <a:t>Motorola G</a:t>
            </a:r>
          </a:p>
          <a:p>
            <a:r>
              <a:rPr lang="en-US" dirty="0" smtClean="0"/>
              <a:t>Motorola Photon</a:t>
            </a:r>
          </a:p>
          <a:p>
            <a:r>
              <a:rPr lang="en-US" dirty="0" smtClean="0"/>
              <a:t>LG D500</a:t>
            </a:r>
          </a:p>
          <a:p>
            <a:r>
              <a:rPr lang="en-US" dirty="0" smtClean="0"/>
              <a:t>Nexus 4</a:t>
            </a:r>
          </a:p>
          <a:p>
            <a:r>
              <a:rPr lang="en-US" dirty="0" smtClean="0"/>
              <a:t>HTC One M7</a:t>
            </a:r>
          </a:p>
          <a:p>
            <a:r>
              <a:rPr lang="en-US" dirty="0" smtClean="0"/>
              <a:t>HTC Droid DNA</a:t>
            </a:r>
          </a:p>
          <a:p>
            <a:r>
              <a:rPr lang="en-US" dirty="0" smtClean="0"/>
              <a:t>Sony </a:t>
            </a:r>
            <a:r>
              <a:rPr lang="en-US" dirty="0" err="1" smtClean="0"/>
              <a:t>Xperia</a:t>
            </a:r>
            <a:r>
              <a:rPr lang="en-US" dirty="0" smtClean="0"/>
              <a:t> MT27i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0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does inserted delay look like?</a:t>
            </a:r>
          </a:p>
          <a:p>
            <a:pPr lvl="1"/>
            <a:r>
              <a:rPr lang="en-US" dirty="0" smtClean="0"/>
              <a:t>More on “mobile cloud application”</a:t>
            </a:r>
          </a:p>
          <a:p>
            <a:r>
              <a:rPr lang="en-US" dirty="0" smtClean="0"/>
              <a:t>Poisson arrival shaper example</a:t>
            </a:r>
          </a:p>
          <a:p>
            <a:pPr lvl="1"/>
            <a:r>
              <a:rPr lang="en-US" dirty="0" smtClean="0"/>
              <a:t>Why delay tolerance envelope matters</a:t>
            </a:r>
          </a:p>
          <a:p>
            <a:r>
              <a:rPr lang="en-US" dirty="0" smtClean="0"/>
              <a:t>User study of delay tolerance envelope</a:t>
            </a:r>
          </a:p>
          <a:p>
            <a:pPr lvl="1"/>
            <a:r>
              <a:rPr lang="en-US" dirty="0" smtClean="0"/>
              <a:t>750 </a:t>
            </a:r>
            <a:r>
              <a:rPr lang="en-US" dirty="0" err="1" smtClean="0"/>
              <a:t>ms</a:t>
            </a:r>
            <a:r>
              <a:rPr lang="en-US" dirty="0" smtClean="0"/>
              <a:t> and other results</a:t>
            </a:r>
          </a:p>
          <a:p>
            <a:r>
              <a:rPr lang="en-US" dirty="0" smtClean="0"/>
              <a:t>Poisson arrival shaping within the envelope</a:t>
            </a:r>
          </a:p>
          <a:p>
            <a:r>
              <a:rPr lang="en-US" dirty="0" smtClean="0"/>
              <a:t>Preview of work since paper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Cloud Applications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3400" y="4648200"/>
            <a:ext cx="304800" cy="304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3" name="Straight Connector 102"/>
          <p:cNvCxnSpPr>
            <a:stCxn id="102" idx="4"/>
          </p:cNvCxnSpPr>
          <p:nvPr/>
        </p:nvCxnSpPr>
        <p:spPr>
          <a:xfrm rot="5400000">
            <a:off x="571501" y="5067300"/>
            <a:ext cx="228600" cy="3175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3810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 flipV="1">
            <a:off x="6858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572294" y="5295106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7" name="Straight Connector 106"/>
          <p:cNvCxnSpPr/>
          <p:nvPr/>
        </p:nvCxnSpPr>
        <p:spPr>
          <a:xfrm rot="16200000" flipV="1">
            <a:off x="6477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4191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9" name="Rectangle 108"/>
          <p:cNvSpPr/>
          <p:nvPr/>
        </p:nvSpPr>
        <p:spPr>
          <a:xfrm>
            <a:off x="990600" y="4343400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94"/>
          <p:cNvSpPr>
            <a:spLocks noChangeArrowheads="1"/>
          </p:cNvSpPr>
          <p:nvPr/>
        </p:nvSpPr>
        <p:spPr bwMode="auto">
          <a:xfrm>
            <a:off x="1036557" y="4359738"/>
            <a:ext cx="811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Client</a:t>
            </a:r>
          </a:p>
          <a:p>
            <a:pPr algn="ctr"/>
            <a:r>
              <a:rPr lang="en-US" dirty="0" smtClean="0">
                <a:latin typeface="Calibri" charset="0"/>
              </a:rPr>
              <a:t>Device</a:t>
            </a:r>
            <a:endParaRPr lang="en-US" dirty="0">
              <a:latin typeface="Calibri" charset="0"/>
            </a:endParaRPr>
          </a:p>
        </p:txBody>
      </p:sp>
      <p:sp>
        <p:nvSpPr>
          <p:cNvPr id="111" name="TextBox 95"/>
          <p:cNvSpPr txBox="1">
            <a:spLocks noChangeArrowheads="1"/>
          </p:cNvSpPr>
          <p:nvPr/>
        </p:nvSpPr>
        <p:spPr bwMode="auto">
          <a:xfrm>
            <a:off x="2102162" y="4017007"/>
            <a:ext cx="887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Frontend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Requests</a:t>
            </a:r>
          </a:p>
        </p:txBody>
      </p:sp>
      <p:sp>
        <p:nvSpPr>
          <p:cNvPr id="114" name="Rectangular Callout 113"/>
          <p:cNvSpPr/>
          <p:nvPr/>
        </p:nvSpPr>
        <p:spPr>
          <a:xfrm>
            <a:off x="304800" y="2286000"/>
            <a:ext cx="1524000" cy="1828800"/>
          </a:xfrm>
          <a:prstGeom prst="wedgeRectCallout">
            <a:avLst>
              <a:gd name="adj1" fmla="val 19657"/>
              <a:gd name="adj2" fmla="val 618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1000" y="3067087"/>
            <a:ext cx="13716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Application </a:t>
            </a:r>
            <a:r>
              <a:rPr lang="en-US" sz="1400" dirty="0" smtClean="0"/>
              <a:t>Frontend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“The App” from “The Store”</a:t>
            </a:r>
            <a:endParaRPr lang="en-US" sz="1400" dirty="0"/>
          </a:p>
        </p:txBody>
      </p:sp>
      <p:sp>
        <p:nvSpPr>
          <p:cNvPr id="117" name="Rectangle 175"/>
          <p:cNvSpPr>
            <a:spLocks noChangeArrowheads="1"/>
          </p:cNvSpPr>
          <p:nvPr/>
        </p:nvSpPr>
        <p:spPr bwMode="auto">
          <a:xfrm>
            <a:off x="0" y="4038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charset="0"/>
              </a:rPr>
              <a:t>User View</a:t>
            </a:r>
          </a:p>
        </p:txBody>
      </p:sp>
      <p:sp>
        <p:nvSpPr>
          <p:cNvPr id="118" name="Cloud 117"/>
          <p:cNvSpPr/>
          <p:nvPr/>
        </p:nvSpPr>
        <p:spPr>
          <a:xfrm>
            <a:off x="7696200" y="3429000"/>
            <a:ext cx="1371600" cy="2057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TextBox 183"/>
          <p:cNvSpPr txBox="1">
            <a:spLocks noChangeArrowheads="1"/>
          </p:cNvSpPr>
          <p:nvPr/>
        </p:nvSpPr>
        <p:spPr bwMode="auto">
          <a:xfrm>
            <a:off x="7772400" y="4114800"/>
            <a:ext cx="1298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latin typeface="Calibri" charset="0"/>
              </a:rPr>
              <a:t>Application 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Backend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“Cloud”</a:t>
            </a:r>
            <a:endParaRPr lang="en-US" sz="1800" i="1" dirty="0">
              <a:latin typeface="Calibri" charset="0"/>
            </a:endParaRPr>
          </a:p>
        </p:txBody>
      </p:sp>
      <p:cxnSp>
        <p:nvCxnSpPr>
          <p:cNvPr id="122" name="Straight Arrow Connector 121"/>
          <p:cNvCxnSpPr>
            <a:cxnSpLocks noChangeShapeType="1"/>
          </p:cNvCxnSpPr>
          <p:nvPr/>
        </p:nvCxnSpPr>
        <p:spPr bwMode="auto">
          <a:xfrm>
            <a:off x="1905000" y="4562475"/>
            <a:ext cx="58674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27" name="Group 118"/>
          <p:cNvGrpSpPr>
            <a:grpSpLocks/>
          </p:cNvGrpSpPr>
          <p:nvPr/>
        </p:nvGrpSpPr>
        <p:grpSpPr bwMode="auto">
          <a:xfrm>
            <a:off x="152400" y="5791200"/>
            <a:ext cx="457200" cy="457200"/>
            <a:chOff x="533400" y="4495800"/>
            <a:chExt cx="1524000" cy="1371600"/>
          </a:xfrm>
        </p:grpSpPr>
        <p:sp>
          <p:nvSpPr>
            <p:cNvPr id="128" name="Oval 12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9" name="Straight Connector 128"/>
            <p:cNvCxnSpPr>
              <a:stCxn id="12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137" name="Straight Arrow Connector 136"/>
          <p:cNvCxnSpPr>
            <a:cxnSpLocks noChangeShapeType="1"/>
          </p:cNvCxnSpPr>
          <p:nvPr/>
        </p:nvCxnSpPr>
        <p:spPr bwMode="auto">
          <a:xfrm flipH="1" flipV="1">
            <a:off x="1905000" y="4954587"/>
            <a:ext cx="5867400" cy="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9" name="TextBox 104"/>
          <p:cNvSpPr txBox="1">
            <a:spLocks noChangeArrowheads="1"/>
          </p:cNvSpPr>
          <p:nvPr/>
        </p:nvSpPr>
        <p:spPr bwMode="auto">
          <a:xfrm>
            <a:off x="6705600" y="4977033"/>
            <a:ext cx="98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Backend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Responses</a:t>
            </a:r>
          </a:p>
        </p:txBody>
      </p:sp>
      <p:sp>
        <p:nvSpPr>
          <p:cNvPr id="140" name="TextBox 95"/>
          <p:cNvSpPr txBox="1">
            <a:spLocks noChangeArrowheads="1"/>
          </p:cNvSpPr>
          <p:nvPr/>
        </p:nvSpPr>
        <p:spPr bwMode="auto">
          <a:xfrm>
            <a:off x="381000" y="6324600"/>
            <a:ext cx="91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latin typeface="Calibri" charset="0"/>
              </a:rPr>
              <a:t>User Pool</a:t>
            </a:r>
          </a:p>
        </p:txBody>
      </p:sp>
      <p:grpSp>
        <p:nvGrpSpPr>
          <p:cNvPr id="149" name="Group 166"/>
          <p:cNvGrpSpPr>
            <a:grpSpLocks/>
          </p:cNvGrpSpPr>
          <p:nvPr/>
        </p:nvGrpSpPr>
        <p:grpSpPr bwMode="auto">
          <a:xfrm>
            <a:off x="304800" y="5943600"/>
            <a:ext cx="457200" cy="457200"/>
            <a:chOff x="533400" y="4495800"/>
            <a:chExt cx="1524000" cy="1371600"/>
          </a:xfrm>
        </p:grpSpPr>
        <p:sp>
          <p:nvSpPr>
            <p:cNvPr id="150" name="Oval 149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51" name="Straight Connector 150"/>
            <p:cNvCxnSpPr>
              <a:stCxn id="150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7" name="Rectangle 156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8" name="Group 178"/>
          <p:cNvGrpSpPr>
            <a:grpSpLocks/>
          </p:cNvGrpSpPr>
          <p:nvPr/>
        </p:nvGrpSpPr>
        <p:grpSpPr bwMode="auto">
          <a:xfrm>
            <a:off x="533400" y="5791200"/>
            <a:ext cx="457200" cy="457200"/>
            <a:chOff x="533400" y="4495800"/>
            <a:chExt cx="1524000" cy="1371600"/>
          </a:xfrm>
        </p:grpSpPr>
        <p:sp>
          <p:nvSpPr>
            <p:cNvPr id="159" name="Oval 158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0" name="Straight Connector 159"/>
            <p:cNvCxnSpPr>
              <a:stCxn id="159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67" name="Group 190"/>
          <p:cNvGrpSpPr>
            <a:grpSpLocks/>
          </p:cNvGrpSpPr>
          <p:nvPr/>
        </p:nvGrpSpPr>
        <p:grpSpPr bwMode="auto">
          <a:xfrm>
            <a:off x="685800" y="5943600"/>
            <a:ext cx="457200" cy="457200"/>
            <a:chOff x="533400" y="4495800"/>
            <a:chExt cx="1524000" cy="1371600"/>
          </a:xfrm>
        </p:grpSpPr>
        <p:sp>
          <p:nvSpPr>
            <p:cNvPr id="168" name="Oval 16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9" name="Straight Connector 168"/>
            <p:cNvCxnSpPr>
              <a:stCxn id="16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6" name="Group 200"/>
          <p:cNvGrpSpPr>
            <a:grpSpLocks/>
          </p:cNvGrpSpPr>
          <p:nvPr/>
        </p:nvGrpSpPr>
        <p:grpSpPr bwMode="auto">
          <a:xfrm>
            <a:off x="914400" y="5791200"/>
            <a:ext cx="457200" cy="457200"/>
            <a:chOff x="533400" y="4495800"/>
            <a:chExt cx="1524000" cy="1371600"/>
          </a:xfrm>
        </p:grpSpPr>
        <p:sp>
          <p:nvSpPr>
            <p:cNvPr id="177" name="Oval 176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78" name="Straight Connector 177"/>
            <p:cNvCxnSpPr>
              <a:stCxn id="177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1" name="Rectangular Callout 190"/>
          <p:cNvSpPr/>
          <p:nvPr/>
        </p:nvSpPr>
        <p:spPr>
          <a:xfrm>
            <a:off x="3371827" y="2885943"/>
            <a:ext cx="2570451" cy="1473795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Delay Inserted Here</a:t>
            </a:r>
            <a:endParaRPr lang="en-US" dirty="0"/>
          </a:p>
        </p:txBody>
      </p:sp>
      <p:sp>
        <p:nvSpPr>
          <p:cNvPr id="192" name="TextBox 191"/>
          <p:cNvSpPr txBox="1"/>
          <p:nvPr/>
        </p:nvSpPr>
        <p:spPr>
          <a:xfrm>
            <a:off x="1905000" y="5976034"/>
            <a:ext cx="721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Specifics here: 	Personally owned Android phones from 30 subjects</a:t>
            </a:r>
          </a:p>
          <a:p>
            <a:r>
              <a:rPr lang="en-US" dirty="0"/>
              <a:t>	</a:t>
            </a:r>
            <a:r>
              <a:rPr lang="en-US" dirty="0" smtClean="0"/>
              <a:t> 			Widely used native binary (Java) apps from Google Play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Cloud Applications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55786"/>
              </p:ext>
            </p:extLst>
          </p:nvPr>
        </p:nvGraphicFramePr>
        <p:xfrm>
          <a:off x="1100632" y="1499353"/>
          <a:ext cx="7366734" cy="406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578"/>
                <a:gridCol w="2455578"/>
                <a:gridCol w="2455578"/>
              </a:tblGrid>
              <a:tr h="6773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Request</a:t>
                      </a:r>
                      <a:r>
                        <a:rPr lang="en-US" sz="2400" baseline="0" dirty="0" smtClean="0"/>
                        <a:t> Rate (/s)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Request</a:t>
                      </a:r>
                      <a:r>
                        <a:rPr lang="en-US" sz="2400" baseline="0" dirty="0" smtClean="0"/>
                        <a:t> “Size”</a:t>
                      </a:r>
                      <a:endParaRPr lang="en-US" sz="2400" dirty="0"/>
                    </a:p>
                  </a:txBody>
                  <a:tcPr/>
                </a:tc>
              </a:tr>
              <a:tr h="6773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MapQuest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0.89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endParaRPr lang="en-US" sz="2400" dirty="0"/>
                    </a:p>
                  </a:txBody>
                  <a:tcPr/>
                </a:tc>
              </a:tr>
              <a:tr h="6773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Pandora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endParaRPr lang="en-US" sz="2400" dirty="0"/>
                    </a:p>
                  </a:txBody>
                  <a:tcPr/>
                </a:tc>
              </a:tr>
              <a:tr h="677358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Pinterest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Medium</a:t>
                      </a:r>
                      <a:endParaRPr lang="en-US" sz="2400" dirty="0"/>
                    </a:p>
                  </a:txBody>
                  <a:tcPr/>
                </a:tc>
              </a:tr>
              <a:tr h="6773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WeatherBug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endParaRPr lang="en-US" sz="2400" dirty="0"/>
                    </a:p>
                  </a:txBody>
                  <a:tcPr/>
                </a:tc>
              </a:tr>
              <a:tr h="6773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Google Translate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0.46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Large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0668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750 </a:t>
            </a:r>
            <a:r>
              <a:rPr lang="en-US" dirty="0" err="1" smtClean="0"/>
              <a:t>ms</a:t>
            </a:r>
            <a:r>
              <a:rPr lang="en-US" dirty="0" smtClean="0"/>
              <a:t> Delay Looks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9910" cy="50010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User interface for “native” apps typically runs asynchronously on the client</a:t>
            </a:r>
          </a:p>
          <a:p>
            <a:pPr lvl="1"/>
            <a:r>
              <a:rPr lang="en-US" dirty="0" smtClean="0"/>
              <a:t>Delayed requests do not necessarily manifest as UI disturbances</a:t>
            </a:r>
          </a:p>
          <a:p>
            <a:pPr lvl="1"/>
            <a:r>
              <a:rPr lang="en-US" dirty="0" smtClean="0"/>
              <a:t>Apps typically have considerable data to display, not just the result of one request</a:t>
            </a:r>
          </a:p>
          <a:p>
            <a:r>
              <a:rPr lang="en-US" dirty="0" smtClean="0"/>
              <a:t>Arguably quite different from web applications and sites</a:t>
            </a:r>
          </a:p>
          <a:p>
            <a:pPr lvl="1"/>
            <a:r>
              <a:rPr lang="en-US" dirty="0" smtClean="0"/>
              <a:t>Where even tiny delays are perceived to have severe consequences</a:t>
            </a:r>
            <a:endParaRPr lang="en-US" dirty="0"/>
          </a:p>
        </p:txBody>
      </p:sp>
      <p:pic>
        <p:nvPicPr>
          <p:cNvPr id="4" name="pinterest-7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3887" y="-1"/>
            <a:ext cx="3854450" cy="6858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3268871" y="2630570"/>
            <a:ext cx="4075042" cy="219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Poisson Arrival Shaping</a:t>
            </a: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33400" y="4648200"/>
            <a:ext cx="304800" cy="304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3" name="Straight Connector 102"/>
          <p:cNvCxnSpPr>
            <a:stCxn id="102" idx="4"/>
          </p:cNvCxnSpPr>
          <p:nvPr/>
        </p:nvCxnSpPr>
        <p:spPr>
          <a:xfrm rot="5400000">
            <a:off x="571501" y="5067300"/>
            <a:ext cx="228600" cy="3175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3810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5" name="Straight Connector 104"/>
          <p:cNvCxnSpPr/>
          <p:nvPr/>
        </p:nvCxnSpPr>
        <p:spPr>
          <a:xfrm rot="10800000" flipV="1">
            <a:off x="685800" y="49530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572294" y="5295106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7" name="Straight Connector 106"/>
          <p:cNvCxnSpPr/>
          <p:nvPr/>
        </p:nvCxnSpPr>
        <p:spPr>
          <a:xfrm rot="16200000" flipV="1">
            <a:off x="6477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419100" y="5448300"/>
            <a:ext cx="304800" cy="22860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9" name="Rectangle 108"/>
          <p:cNvSpPr/>
          <p:nvPr/>
        </p:nvSpPr>
        <p:spPr>
          <a:xfrm>
            <a:off x="990600" y="4343400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94"/>
          <p:cNvSpPr>
            <a:spLocks noChangeArrowheads="1"/>
          </p:cNvSpPr>
          <p:nvPr/>
        </p:nvSpPr>
        <p:spPr bwMode="auto">
          <a:xfrm>
            <a:off x="1036557" y="4359738"/>
            <a:ext cx="811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Client</a:t>
            </a:r>
          </a:p>
          <a:p>
            <a:pPr algn="ctr"/>
            <a:r>
              <a:rPr lang="en-US" dirty="0" smtClean="0">
                <a:latin typeface="Calibri" charset="0"/>
              </a:rPr>
              <a:t>Device</a:t>
            </a:r>
            <a:endParaRPr lang="en-US" dirty="0">
              <a:latin typeface="Calibri" charset="0"/>
            </a:endParaRPr>
          </a:p>
        </p:txBody>
      </p:sp>
      <p:sp>
        <p:nvSpPr>
          <p:cNvPr id="111" name="TextBox 95"/>
          <p:cNvSpPr txBox="1">
            <a:spLocks noChangeArrowheads="1"/>
          </p:cNvSpPr>
          <p:nvPr/>
        </p:nvSpPr>
        <p:spPr bwMode="auto">
          <a:xfrm>
            <a:off x="2102162" y="4017007"/>
            <a:ext cx="887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Frontend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Requests</a:t>
            </a:r>
          </a:p>
        </p:txBody>
      </p:sp>
      <p:sp>
        <p:nvSpPr>
          <p:cNvPr id="114" name="Rectangular Callout 113"/>
          <p:cNvSpPr/>
          <p:nvPr/>
        </p:nvSpPr>
        <p:spPr>
          <a:xfrm>
            <a:off x="304800" y="2286000"/>
            <a:ext cx="1524000" cy="1828800"/>
          </a:xfrm>
          <a:prstGeom prst="wedgeRectCallout">
            <a:avLst>
              <a:gd name="adj1" fmla="val 19657"/>
              <a:gd name="adj2" fmla="val 618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1000" y="3067087"/>
            <a:ext cx="13716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Application </a:t>
            </a:r>
            <a:r>
              <a:rPr lang="en-US" sz="1400" dirty="0" smtClean="0"/>
              <a:t>Frontend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“The App” from “The Store”</a:t>
            </a:r>
            <a:endParaRPr lang="en-US" sz="1400" dirty="0"/>
          </a:p>
        </p:txBody>
      </p:sp>
      <p:sp>
        <p:nvSpPr>
          <p:cNvPr id="117" name="Rectangle 175"/>
          <p:cNvSpPr>
            <a:spLocks noChangeArrowheads="1"/>
          </p:cNvSpPr>
          <p:nvPr/>
        </p:nvSpPr>
        <p:spPr bwMode="auto">
          <a:xfrm>
            <a:off x="0" y="4038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charset="0"/>
              </a:rPr>
              <a:t>User View</a:t>
            </a:r>
          </a:p>
        </p:txBody>
      </p:sp>
      <p:sp>
        <p:nvSpPr>
          <p:cNvPr id="118" name="Cloud 117"/>
          <p:cNvSpPr/>
          <p:nvPr/>
        </p:nvSpPr>
        <p:spPr>
          <a:xfrm>
            <a:off x="7696200" y="3429000"/>
            <a:ext cx="1371600" cy="2057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TextBox 183"/>
          <p:cNvSpPr txBox="1">
            <a:spLocks noChangeArrowheads="1"/>
          </p:cNvSpPr>
          <p:nvPr/>
        </p:nvSpPr>
        <p:spPr bwMode="auto">
          <a:xfrm>
            <a:off x="7772400" y="4114800"/>
            <a:ext cx="1298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 smtClean="0">
                <a:latin typeface="Calibri" charset="0"/>
              </a:rPr>
              <a:t>Application 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Backend</a:t>
            </a:r>
          </a:p>
          <a:p>
            <a:pPr algn="ctr" eaLnBrk="1" hangingPunct="1"/>
            <a:r>
              <a:rPr lang="en-US" sz="1800" i="1" dirty="0" smtClean="0">
                <a:latin typeface="Calibri" charset="0"/>
              </a:rPr>
              <a:t>“Cloud”</a:t>
            </a:r>
            <a:endParaRPr lang="en-US" sz="1800" i="1" dirty="0">
              <a:latin typeface="Calibri" charset="0"/>
            </a:endParaRPr>
          </a:p>
        </p:txBody>
      </p:sp>
      <p:cxnSp>
        <p:nvCxnSpPr>
          <p:cNvPr id="122" name="Straight Arrow Connector 121"/>
          <p:cNvCxnSpPr>
            <a:cxnSpLocks noChangeShapeType="1"/>
            <a:endCxn id="75" idx="1"/>
          </p:cNvCxnSpPr>
          <p:nvPr/>
        </p:nvCxnSpPr>
        <p:spPr bwMode="auto">
          <a:xfrm flipV="1">
            <a:off x="1905000" y="4550195"/>
            <a:ext cx="1991091" cy="1228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27" name="Group 118"/>
          <p:cNvGrpSpPr>
            <a:grpSpLocks/>
          </p:cNvGrpSpPr>
          <p:nvPr/>
        </p:nvGrpSpPr>
        <p:grpSpPr bwMode="auto">
          <a:xfrm>
            <a:off x="152400" y="5791200"/>
            <a:ext cx="457200" cy="457200"/>
            <a:chOff x="533400" y="4495800"/>
            <a:chExt cx="1524000" cy="1371600"/>
          </a:xfrm>
        </p:grpSpPr>
        <p:sp>
          <p:nvSpPr>
            <p:cNvPr id="128" name="Oval 12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9" name="Straight Connector 128"/>
            <p:cNvCxnSpPr>
              <a:stCxn id="12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137" name="Straight Arrow Connector 136"/>
          <p:cNvCxnSpPr>
            <a:cxnSpLocks noChangeShapeType="1"/>
          </p:cNvCxnSpPr>
          <p:nvPr/>
        </p:nvCxnSpPr>
        <p:spPr bwMode="auto">
          <a:xfrm flipH="1" flipV="1">
            <a:off x="1905000" y="4954587"/>
            <a:ext cx="5867400" cy="1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9" name="TextBox 104"/>
          <p:cNvSpPr txBox="1">
            <a:spLocks noChangeArrowheads="1"/>
          </p:cNvSpPr>
          <p:nvPr/>
        </p:nvSpPr>
        <p:spPr bwMode="auto">
          <a:xfrm>
            <a:off x="6705600" y="4977033"/>
            <a:ext cx="98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charset="0"/>
              </a:rPr>
              <a:t>Backend</a:t>
            </a:r>
          </a:p>
          <a:p>
            <a:pPr eaLnBrk="1" hangingPunct="1"/>
            <a:r>
              <a:rPr lang="en-US" sz="1400" i="1" dirty="0">
                <a:latin typeface="Calibri" charset="0"/>
              </a:rPr>
              <a:t>Responses</a:t>
            </a:r>
          </a:p>
        </p:txBody>
      </p:sp>
      <p:sp>
        <p:nvSpPr>
          <p:cNvPr id="140" name="TextBox 95"/>
          <p:cNvSpPr txBox="1">
            <a:spLocks noChangeArrowheads="1"/>
          </p:cNvSpPr>
          <p:nvPr/>
        </p:nvSpPr>
        <p:spPr bwMode="auto">
          <a:xfrm>
            <a:off x="381000" y="6324600"/>
            <a:ext cx="919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latin typeface="Calibri" charset="0"/>
              </a:rPr>
              <a:t>User Pool</a:t>
            </a:r>
          </a:p>
        </p:txBody>
      </p:sp>
      <p:grpSp>
        <p:nvGrpSpPr>
          <p:cNvPr id="149" name="Group 166"/>
          <p:cNvGrpSpPr>
            <a:grpSpLocks/>
          </p:cNvGrpSpPr>
          <p:nvPr/>
        </p:nvGrpSpPr>
        <p:grpSpPr bwMode="auto">
          <a:xfrm>
            <a:off x="304800" y="5943600"/>
            <a:ext cx="457200" cy="457200"/>
            <a:chOff x="533400" y="4495800"/>
            <a:chExt cx="1524000" cy="1371600"/>
          </a:xfrm>
        </p:grpSpPr>
        <p:sp>
          <p:nvSpPr>
            <p:cNvPr id="150" name="Oval 149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51" name="Straight Connector 150"/>
            <p:cNvCxnSpPr>
              <a:stCxn id="150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7" name="Rectangle 156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8" name="Group 178"/>
          <p:cNvGrpSpPr>
            <a:grpSpLocks/>
          </p:cNvGrpSpPr>
          <p:nvPr/>
        </p:nvGrpSpPr>
        <p:grpSpPr bwMode="auto">
          <a:xfrm>
            <a:off x="533400" y="5791200"/>
            <a:ext cx="457200" cy="457200"/>
            <a:chOff x="533400" y="4495800"/>
            <a:chExt cx="1524000" cy="1371600"/>
          </a:xfrm>
        </p:grpSpPr>
        <p:sp>
          <p:nvSpPr>
            <p:cNvPr id="159" name="Oval 158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0" name="Straight Connector 159"/>
            <p:cNvCxnSpPr>
              <a:stCxn id="159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67" name="Group 190"/>
          <p:cNvGrpSpPr>
            <a:grpSpLocks/>
          </p:cNvGrpSpPr>
          <p:nvPr/>
        </p:nvGrpSpPr>
        <p:grpSpPr bwMode="auto">
          <a:xfrm>
            <a:off x="685800" y="5943600"/>
            <a:ext cx="457200" cy="457200"/>
            <a:chOff x="533400" y="4495800"/>
            <a:chExt cx="1524000" cy="1371600"/>
          </a:xfrm>
        </p:grpSpPr>
        <p:sp>
          <p:nvSpPr>
            <p:cNvPr id="168" name="Oval 167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69" name="Straight Connector 168"/>
            <p:cNvCxnSpPr>
              <a:stCxn id="168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6" name="Group 200"/>
          <p:cNvGrpSpPr>
            <a:grpSpLocks/>
          </p:cNvGrpSpPr>
          <p:nvPr/>
        </p:nvGrpSpPr>
        <p:grpSpPr bwMode="auto">
          <a:xfrm>
            <a:off x="914400" y="5791200"/>
            <a:ext cx="457200" cy="457200"/>
            <a:chOff x="533400" y="4495800"/>
            <a:chExt cx="1524000" cy="1371600"/>
          </a:xfrm>
        </p:grpSpPr>
        <p:sp>
          <p:nvSpPr>
            <p:cNvPr id="177" name="Oval 176"/>
            <p:cNvSpPr/>
            <p:nvPr/>
          </p:nvSpPr>
          <p:spPr>
            <a:xfrm>
              <a:off x="686860" y="4800600"/>
              <a:ext cx="301623" cy="3048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78" name="Straight Connector 177"/>
            <p:cNvCxnSpPr>
              <a:stCxn id="177" idx="4"/>
            </p:cNvCxnSpPr>
            <p:nvPr/>
          </p:nvCxnSpPr>
          <p:spPr>
            <a:xfrm rot="5400000">
              <a:off x="723373" y="5217053"/>
              <a:ext cx="228600" cy="5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0800000">
              <a:off x="533400" y="5105400"/>
              <a:ext cx="30691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0800000" flipV="1">
              <a:off x="840317" y="5105400"/>
              <a:ext cx="301627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726017" y="5448300"/>
              <a:ext cx="228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801690" y="5601227"/>
              <a:ext cx="304800" cy="227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571500" y="5598583"/>
              <a:ext cx="304800" cy="232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1141943" y="4495800"/>
              <a:ext cx="915457" cy="914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1905000" y="5976034"/>
            <a:ext cx="709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Specifics: 	Introduce delays drawn from exponential random distribution</a:t>
            </a:r>
          </a:p>
          <a:p>
            <a:r>
              <a:rPr lang="en-US" dirty="0"/>
              <a:t>	</a:t>
            </a:r>
            <a:r>
              <a:rPr lang="en-US" dirty="0" smtClean="0"/>
              <a:t>	while maintaining overall request rate  (other versions in paper)</a:t>
            </a:r>
          </a:p>
        </p:txBody>
      </p:sp>
      <p:cxnSp>
        <p:nvCxnSpPr>
          <p:cNvPr id="72" name="Straight Arrow Connector 71"/>
          <p:cNvCxnSpPr>
            <a:cxnSpLocks noChangeShapeType="1"/>
          </p:cNvCxnSpPr>
          <p:nvPr/>
        </p:nvCxnSpPr>
        <p:spPr bwMode="auto">
          <a:xfrm>
            <a:off x="6705600" y="4539295"/>
            <a:ext cx="1182249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5" name="Rectangle 74"/>
          <p:cNvSpPr/>
          <p:nvPr/>
        </p:nvSpPr>
        <p:spPr>
          <a:xfrm>
            <a:off x="3896091" y="4343400"/>
            <a:ext cx="280950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7" name="Rectangle 94"/>
          <p:cNvSpPr>
            <a:spLocks noChangeArrowheads="1"/>
          </p:cNvSpPr>
          <p:nvPr/>
        </p:nvSpPr>
        <p:spPr bwMode="auto">
          <a:xfrm>
            <a:off x="3896091" y="4349260"/>
            <a:ext cx="2809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charset="0"/>
              </a:rPr>
              <a:t>+ Exp. Dist. Random Delay</a:t>
            </a:r>
            <a:endParaRPr lang="en-US" dirty="0">
              <a:latin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509567" y="2860292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Rate Estimator</a:t>
            </a:r>
            <a:endParaRPr lang="en-US" dirty="0"/>
          </a:p>
        </p:txBody>
      </p:sp>
      <p:cxnSp>
        <p:nvCxnSpPr>
          <p:cNvPr id="94" name="Straight Arrow Connector 93"/>
          <p:cNvCxnSpPr>
            <a:cxnSpLocks noChangeShapeType="1"/>
          </p:cNvCxnSpPr>
          <p:nvPr/>
        </p:nvCxnSpPr>
        <p:spPr bwMode="auto">
          <a:xfrm flipV="1">
            <a:off x="6858000" y="3273882"/>
            <a:ext cx="0" cy="128859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" name="Straight Arrow Connector 98"/>
          <p:cNvCxnSpPr>
            <a:cxnSpLocks noChangeShapeType="1"/>
          </p:cNvCxnSpPr>
          <p:nvPr/>
        </p:nvCxnSpPr>
        <p:spPr bwMode="auto">
          <a:xfrm flipV="1">
            <a:off x="3642139" y="3261602"/>
            <a:ext cx="0" cy="128859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0" name="Rectangle 99"/>
          <p:cNvSpPr/>
          <p:nvPr/>
        </p:nvSpPr>
        <p:spPr>
          <a:xfrm>
            <a:off x="3357701" y="2874139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Rate Estimator</a:t>
            </a: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353246" y="3602962"/>
            <a:ext cx="1725039" cy="413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PI Controller</a:t>
            </a:r>
            <a:endParaRPr lang="en-US" dirty="0"/>
          </a:p>
        </p:txBody>
      </p:sp>
      <p:cxnSp>
        <p:nvCxnSpPr>
          <p:cNvPr id="112" name="Straight Arrow Connector 111"/>
          <p:cNvCxnSpPr>
            <a:cxnSpLocks noChangeShapeType="1"/>
          </p:cNvCxnSpPr>
          <p:nvPr/>
        </p:nvCxnSpPr>
        <p:spPr bwMode="auto">
          <a:xfrm>
            <a:off x="4744278" y="3287729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3" name="Straight Arrow Connector 112"/>
          <p:cNvCxnSpPr>
            <a:cxnSpLocks noChangeShapeType="1"/>
          </p:cNvCxnSpPr>
          <p:nvPr/>
        </p:nvCxnSpPr>
        <p:spPr bwMode="auto">
          <a:xfrm>
            <a:off x="5802243" y="3287729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5" name="Straight Arrow Connector 114"/>
          <p:cNvCxnSpPr>
            <a:cxnSpLocks noChangeShapeType="1"/>
          </p:cNvCxnSpPr>
          <p:nvPr/>
        </p:nvCxnSpPr>
        <p:spPr bwMode="auto">
          <a:xfrm>
            <a:off x="5283731" y="4016552"/>
            <a:ext cx="0" cy="31523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0" name="Rectangle 94"/>
          <p:cNvSpPr>
            <a:spLocks noChangeArrowheads="1"/>
          </p:cNvSpPr>
          <p:nvPr/>
        </p:nvSpPr>
        <p:spPr bwMode="auto">
          <a:xfrm>
            <a:off x="5283731" y="3968320"/>
            <a:ext cx="317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Larger Delay Tolerance Envelope =&gt; Better Shaping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463235"/>
              </p:ext>
            </p:extLst>
          </p:nvPr>
        </p:nvGraphicFramePr>
        <p:xfrm>
          <a:off x="689428" y="1552429"/>
          <a:ext cx="7701904" cy="446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89314" y="2095117"/>
            <a:ext cx="2070100" cy="4699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1" dirty="0"/>
              <a:t>95th Percentile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9613" y="3462123"/>
            <a:ext cx="1257300" cy="4699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1" dirty="0"/>
              <a:t>Average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5976034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Specifics: 	simulation of system driven by traces from user study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5466"/>
            <a:ext cx="8229600" cy="535258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What is the delay tolerance envelope of users of mobile cloud applications?</a:t>
            </a:r>
          </a:p>
          <a:p>
            <a:r>
              <a:rPr lang="en-US" dirty="0" smtClean="0"/>
              <a:t>How is affected by application, user, demographics, and other factors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 can we expand the delay tolerance envelope?</a:t>
            </a:r>
          </a:p>
          <a:p>
            <a:pPr lvl="1"/>
            <a:r>
              <a:rPr lang="en-US" dirty="0" smtClean="0"/>
              <a:t>Mostly addressed in work since paper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023C1-03B5-D54D-8406-60AA9BEB8D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16368</TotalTime>
  <Words>1358</Words>
  <Application>Microsoft Macintosh PowerPoint</Application>
  <PresentationFormat>On-screen Show (4:3)</PresentationFormat>
  <Paragraphs>367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ＭＳ Ｐゴシック</vt:lpstr>
      <vt:lpstr>Symbol</vt:lpstr>
      <vt:lpstr>Office Theme</vt:lpstr>
      <vt:lpstr>Prospects for Shaping  User-centric Mobile Application Workloads to Benefit the Cloud</vt:lpstr>
      <vt:lpstr>Nutshell</vt:lpstr>
      <vt:lpstr>Outline</vt:lpstr>
      <vt:lpstr>Mobile Cloud Applications</vt:lpstr>
      <vt:lpstr>Mobile Cloud Applications</vt:lpstr>
      <vt:lpstr>What 750 ms Delay Looks Like</vt:lpstr>
      <vt:lpstr>Poisson Arrival Shaping</vt:lpstr>
      <vt:lpstr>Larger Delay Tolerance Envelope =&gt; Better Shaping</vt:lpstr>
      <vt:lpstr>Questions</vt:lpstr>
      <vt:lpstr>User Study Details</vt:lpstr>
      <vt:lpstr>Within-app Interposition to  Introduce Delay and Acquire User Feedback</vt:lpstr>
      <vt:lpstr>Interposition Details</vt:lpstr>
      <vt:lpstr>Testcases</vt:lpstr>
      <vt:lpstr>Users Tolerate Significant Added Delay</vt:lpstr>
      <vt:lpstr>Users Vary Considerably</vt:lpstr>
      <vt:lpstr>Observations</vt:lpstr>
      <vt:lpstr>Poisson Arrival Shaping: Is 750 ms Enough?</vt:lpstr>
      <vt:lpstr>In Some Cases…</vt:lpstr>
      <vt:lpstr>In Some Cases…</vt:lpstr>
      <vt:lpstr>Increasing Delay Tolerance (work since paper; upcoming)</vt:lpstr>
      <vt:lpstr>Increasing Delay Tolerance (work since paper; upcoming)</vt:lpstr>
      <vt:lpstr>Increasing Delay Tolerance (work since paper; upcoming)</vt:lpstr>
      <vt:lpstr>Increasing Delay Tolerance (work since paper; upcoming)</vt:lpstr>
      <vt:lpstr>Conclusion</vt:lpstr>
      <vt:lpstr>For More Information</vt:lpstr>
      <vt:lpstr>Users Vary Considerably</vt:lpstr>
      <vt:lpstr>Phones of Participants</vt:lpstr>
    </vt:vector>
  </TitlesOfParts>
  <Company>Northwestern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Systems Research for  Parallelism and Empathy </dc:title>
  <dc:creator>Peter Dinda</dc:creator>
  <cp:lastModifiedBy>Microsoft Office User</cp:lastModifiedBy>
  <cp:revision>54</cp:revision>
  <dcterms:created xsi:type="dcterms:W3CDTF">2016-03-19T17:11:04Z</dcterms:created>
  <dcterms:modified xsi:type="dcterms:W3CDTF">2016-10-10T21:27:52Z</dcterms:modified>
</cp:coreProperties>
</file>